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re Sugar" charset="1" panose="00000000000000000000"/>
      <p:regular r:id="rId19"/>
    </p:embeddedFont>
    <p:embeddedFont>
      <p:font typeface="Playpen Sans" charset="1" panose="00000000000000000000"/>
      <p:regular r:id="rId20"/>
    </p:embeddedFont>
    <p:embeddedFont>
      <p:font typeface="Playpen Sans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2.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4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13106764" y="-5256576"/>
            <a:ext cx="8344335" cy="8229600"/>
          </a:xfrm>
          <a:custGeom>
            <a:avLst/>
            <a:gdLst/>
            <a:ahLst/>
            <a:cxnLst/>
            <a:rect r="r" b="b" t="t" l="l"/>
            <a:pathLst>
              <a:path h="8229600" w="8344335">
                <a:moveTo>
                  <a:pt x="0" y="0"/>
                </a:moveTo>
                <a:lnTo>
                  <a:pt x="8344335" y="0"/>
                </a:lnTo>
                <a:lnTo>
                  <a:pt x="8344335" y="8229600"/>
                </a:lnTo>
                <a:lnTo>
                  <a:pt x="0" y="8229600"/>
                </a:lnTo>
                <a:lnTo>
                  <a:pt x="0" y="0"/>
                </a:lnTo>
                <a:close/>
              </a:path>
            </a:pathLst>
          </a:custGeom>
          <a:blipFill>
            <a:blip r:embed="rId3">
              <a:alphaModFix amt="19999"/>
            </a:blip>
            <a:stretch>
              <a:fillRect l="0" t="0" r="0" b="0"/>
            </a:stretch>
          </a:blipFill>
        </p:spPr>
      </p:sp>
      <p:sp>
        <p:nvSpPr>
          <p:cNvPr name="Freeform 4" id="4"/>
          <p:cNvSpPr/>
          <p:nvPr/>
        </p:nvSpPr>
        <p:spPr>
          <a:xfrm flipH="false" flipV="false" rot="-5400000">
            <a:off x="1785143" y="8609192"/>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Freeform 5" id="5"/>
          <p:cNvSpPr/>
          <p:nvPr/>
        </p:nvSpPr>
        <p:spPr>
          <a:xfrm flipH="false" flipV="false" rot="-5400000">
            <a:off x="-5780053" y="-6387202"/>
            <a:ext cx="8344335" cy="8229600"/>
          </a:xfrm>
          <a:custGeom>
            <a:avLst/>
            <a:gdLst/>
            <a:ahLst/>
            <a:cxnLst/>
            <a:rect r="r" b="b" t="t" l="l"/>
            <a:pathLst>
              <a:path h="8229600" w="8344335">
                <a:moveTo>
                  <a:pt x="0" y="0"/>
                </a:moveTo>
                <a:lnTo>
                  <a:pt x="8344335" y="0"/>
                </a:lnTo>
                <a:lnTo>
                  <a:pt x="8344335" y="8229600"/>
                </a:lnTo>
                <a:lnTo>
                  <a:pt x="0" y="8229600"/>
                </a:lnTo>
                <a:lnTo>
                  <a:pt x="0" y="0"/>
                </a:lnTo>
                <a:close/>
              </a:path>
            </a:pathLst>
          </a:custGeom>
          <a:blipFill>
            <a:blip r:embed="rId3">
              <a:alphaModFix amt="19999"/>
            </a:blip>
            <a:stretch>
              <a:fillRect l="0" t="0" r="0" b="0"/>
            </a:stretch>
          </a:blipFill>
        </p:spPr>
      </p:sp>
      <p:sp>
        <p:nvSpPr>
          <p:cNvPr name="Freeform 6" id="6"/>
          <p:cNvSpPr/>
          <p:nvPr/>
        </p:nvSpPr>
        <p:spPr>
          <a:xfrm flipH="false" flipV="false" rot="0">
            <a:off x="625156" y="2553356"/>
            <a:ext cx="846352" cy="477035"/>
          </a:xfrm>
          <a:custGeom>
            <a:avLst/>
            <a:gdLst/>
            <a:ahLst/>
            <a:cxnLst/>
            <a:rect r="r" b="b" t="t" l="l"/>
            <a:pathLst>
              <a:path h="477035" w="846352">
                <a:moveTo>
                  <a:pt x="0" y="0"/>
                </a:moveTo>
                <a:lnTo>
                  <a:pt x="846352" y="0"/>
                </a:lnTo>
                <a:lnTo>
                  <a:pt x="846352" y="477035"/>
                </a:lnTo>
                <a:lnTo>
                  <a:pt x="0" y="477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038650" y="5980644"/>
            <a:ext cx="733913" cy="932222"/>
          </a:xfrm>
          <a:custGeom>
            <a:avLst/>
            <a:gdLst/>
            <a:ahLst/>
            <a:cxnLst/>
            <a:rect r="r" b="b" t="t" l="l"/>
            <a:pathLst>
              <a:path h="932222" w="733913">
                <a:moveTo>
                  <a:pt x="0" y="0"/>
                </a:moveTo>
                <a:lnTo>
                  <a:pt x="733913" y="0"/>
                </a:lnTo>
                <a:lnTo>
                  <a:pt x="733913" y="932222"/>
                </a:lnTo>
                <a:lnTo>
                  <a:pt x="0" y="9322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1048332" y="3020866"/>
            <a:ext cx="13602878" cy="4381500"/>
          </a:xfrm>
          <a:prstGeom prst="rect">
            <a:avLst/>
          </a:prstGeom>
        </p:spPr>
        <p:txBody>
          <a:bodyPr anchor="t" rtlCol="false" tIns="0" lIns="0" bIns="0" rIns="0">
            <a:spAutoFit/>
          </a:bodyPr>
          <a:lstStyle/>
          <a:p>
            <a:pPr algn="l" marL="0" indent="0" lvl="0">
              <a:lnSpc>
                <a:spcPts val="11519"/>
              </a:lnSpc>
            </a:pPr>
            <a:r>
              <a:rPr lang="en-US" sz="9600" spc="115">
                <a:solidFill>
                  <a:srgbClr val="915833">
                    <a:alpha val="80000"/>
                  </a:srgbClr>
                </a:solidFill>
                <a:latin typeface="More Sugar"/>
                <a:ea typeface="More Sugar"/>
                <a:cs typeface="More Sugar"/>
                <a:sym typeface="More Sugar"/>
              </a:rPr>
              <a:t>Insights int</a:t>
            </a:r>
            <a:r>
              <a:rPr lang="en-US" sz="9600" spc="115" strike="noStrike" u="none">
                <a:solidFill>
                  <a:srgbClr val="915833">
                    <a:alpha val="80000"/>
                  </a:srgbClr>
                </a:solidFill>
                <a:latin typeface="More Sugar"/>
                <a:ea typeface="More Sugar"/>
                <a:cs typeface="More Sugar"/>
                <a:sym typeface="More Sugar"/>
              </a:rPr>
              <a:t>o Asthma Management</a:t>
            </a:r>
          </a:p>
          <a:p>
            <a:pPr algn="l" marL="0" indent="0" lvl="0">
              <a:lnSpc>
                <a:spcPts val="11519"/>
              </a:lnSpc>
            </a:pPr>
          </a:p>
        </p:txBody>
      </p:sp>
      <p:sp>
        <p:nvSpPr>
          <p:cNvPr name="Freeform 9" id="9"/>
          <p:cNvSpPr/>
          <p:nvPr/>
        </p:nvSpPr>
        <p:spPr>
          <a:xfrm flipH="false" flipV="false" rot="0">
            <a:off x="10213865" y="4814706"/>
            <a:ext cx="4129454" cy="337864"/>
          </a:xfrm>
          <a:custGeom>
            <a:avLst/>
            <a:gdLst/>
            <a:ahLst/>
            <a:cxnLst/>
            <a:rect r="r" b="b" t="t" l="l"/>
            <a:pathLst>
              <a:path h="337864" w="4129454">
                <a:moveTo>
                  <a:pt x="0" y="0"/>
                </a:moveTo>
                <a:lnTo>
                  <a:pt x="4129454" y="0"/>
                </a:lnTo>
                <a:lnTo>
                  <a:pt x="4129454" y="337864"/>
                </a:lnTo>
                <a:lnTo>
                  <a:pt x="0" y="3378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0" id="10"/>
          <p:cNvSpPr/>
          <p:nvPr/>
        </p:nvSpPr>
        <p:spPr>
          <a:xfrm flipH="false" flipV="false" rot="0">
            <a:off x="296655" y="7526191"/>
            <a:ext cx="2349706" cy="2345434"/>
          </a:xfrm>
          <a:custGeom>
            <a:avLst/>
            <a:gdLst/>
            <a:ahLst/>
            <a:cxnLst/>
            <a:rect r="r" b="b" t="t" l="l"/>
            <a:pathLst>
              <a:path h="2345434" w="2349706">
                <a:moveTo>
                  <a:pt x="0" y="0"/>
                </a:moveTo>
                <a:lnTo>
                  <a:pt x="2349706" y="0"/>
                </a:lnTo>
                <a:lnTo>
                  <a:pt x="2349706" y="2345434"/>
                </a:lnTo>
                <a:lnTo>
                  <a:pt x="0" y="2345434"/>
                </a:lnTo>
                <a:lnTo>
                  <a:pt x="0" y="0"/>
                </a:lnTo>
                <a:close/>
              </a:path>
            </a:pathLst>
          </a:custGeom>
          <a:blipFill>
            <a:blip r:embed="rId10"/>
            <a:stretch>
              <a:fillRect l="0" t="0" r="0" b="0"/>
            </a:stretch>
          </a:blipFill>
        </p:spPr>
      </p:sp>
      <p:sp>
        <p:nvSpPr>
          <p:cNvPr name="Freeform 11" id="11"/>
          <p:cNvSpPr/>
          <p:nvPr/>
        </p:nvSpPr>
        <p:spPr>
          <a:xfrm flipH="true" flipV="false" rot="0">
            <a:off x="13423455" y="1263430"/>
            <a:ext cx="3226541" cy="4296846"/>
          </a:xfrm>
          <a:custGeom>
            <a:avLst/>
            <a:gdLst/>
            <a:ahLst/>
            <a:cxnLst/>
            <a:rect r="r" b="b" t="t" l="l"/>
            <a:pathLst>
              <a:path h="4296846" w="3226541">
                <a:moveTo>
                  <a:pt x="3226541" y="0"/>
                </a:moveTo>
                <a:lnTo>
                  <a:pt x="0" y="0"/>
                </a:lnTo>
                <a:lnTo>
                  <a:pt x="0" y="4296846"/>
                </a:lnTo>
                <a:lnTo>
                  <a:pt x="3226541" y="4296846"/>
                </a:lnTo>
                <a:lnTo>
                  <a:pt x="322654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2091373" y="696636"/>
            <a:ext cx="1005628" cy="1733842"/>
          </a:xfrm>
          <a:custGeom>
            <a:avLst/>
            <a:gdLst/>
            <a:ahLst/>
            <a:cxnLst/>
            <a:rect r="r" b="b" t="t" l="l"/>
            <a:pathLst>
              <a:path h="1733842" w="1005628">
                <a:moveTo>
                  <a:pt x="0" y="0"/>
                </a:moveTo>
                <a:lnTo>
                  <a:pt x="1005628" y="0"/>
                </a:lnTo>
                <a:lnTo>
                  <a:pt x="1005628" y="1733842"/>
                </a:lnTo>
                <a:lnTo>
                  <a:pt x="0" y="17338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223017" y="5942544"/>
            <a:ext cx="12604023" cy="565149"/>
          </a:xfrm>
          <a:prstGeom prst="rect">
            <a:avLst/>
          </a:prstGeom>
        </p:spPr>
        <p:txBody>
          <a:bodyPr anchor="t" rtlCol="false" tIns="0" lIns="0" bIns="0" rIns="0">
            <a:spAutoFit/>
          </a:bodyPr>
          <a:lstStyle/>
          <a:p>
            <a:pPr algn="l">
              <a:lnSpc>
                <a:spcPts val="4550"/>
              </a:lnSpc>
            </a:pPr>
            <a:r>
              <a:rPr lang="en-US" sz="3500" spc="42">
                <a:solidFill>
                  <a:srgbClr val="1C0E04"/>
                </a:solidFill>
                <a:latin typeface="Playpen Sans"/>
                <a:ea typeface="Playpen Sans"/>
                <a:cs typeface="Playpen Sans"/>
                <a:sym typeface="Playpen Sans"/>
              </a:rPr>
              <a:t>Identifying Key Risk Factors and Outcomes</a:t>
            </a:r>
          </a:p>
        </p:txBody>
      </p:sp>
      <p:sp>
        <p:nvSpPr>
          <p:cNvPr name="TextBox 14" id="14"/>
          <p:cNvSpPr txBox="true"/>
          <p:nvPr/>
        </p:nvSpPr>
        <p:spPr>
          <a:xfrm rot="0">
            <a:off x="12851197" y="8333134"/>
            <a:ext cx="5413474" cy="1771650"/>
          </a:xfrm>
          <a:prstGeom prst="rect">
            <a:avLst/>
          </a:prstGeom>
        </p:spPr>
        <p:txBody>
          <a:bodyPr anchor="t" rtlCol="false" tIns="0" lIns="0" bIns="0" rIns="0">
            <a:spAutoFit/>
          </a:bodyPr>
          <a:lstStyle/>
          <a:p>
            <a:pPr algn="l">
              <a:lnSpc>
                <a:spcPts val="2396"/>
              </a:lnSpc>
              <a:spcBef>
                <a:spcPct val="0"/>
              </a:spcBef>
            </a:pPr>
            <a:r>
              <a:rPr lang="en-US" sz="1997" spc="23">
                <a:solidFill>
                  <a:srgbClr val="000000"/>
                </a:solidFill>
                <a:latin typeface="Playpen Sans"/>
                <a:ea typeface="Playpen Sans"/>
                <a:cs typeface="Playpen Sans"/>
                <a:sym typeface="Playpen Sans"/>
              </a:rPr>
              <a:t>Course: ALY6015 – Intermediate Analytics</a:t>
            </a:r>
          </a:p>
          <a:p>
            <a:pPr algn="l">
              <a:lnSpc>
                <a:spcPts val="2396"/>
              </a:lnSpc>
              <a:spcBef>
                <a:spcPct val="0"/>
              </a:spcBef>
            </a:pPr>
            <a:r>
              <a:rPr lang="en-US" sz="1997" spc="23">
                <a:solidFill>
                  <a:srgbClr val="000000"/>
                </a:solidFill>
                <a:latin typeface="Playpen Sans"/>
                <a:ea typeface="Playpen Sans"/>
                <a:cs typeface="Playpen Sans"/>
                <a:sym typeface="Playpen Sans"/>
              </a:rPr>
              <a:t>Team: Capstone 3</a:t>
            </a:r>
          </a:p>
          <a:p>
            <a:pPr algn="l" marL="431256" indent="-215628" lvl="1">
              <a:lnSpc>
                <a:spcPts val="2396"/>
              </a:lnSpc>
              <a:buFont typeface="Arial"/>
              <a:buChar char="•"/>
            </a:pPr>
            <a:r>
              <a:rPr lang="en-US" sz="1997" spc="23">
                <a:solidFill>
                  <a:srgbClr val="000000"/>
                </a:solidFill>
                <a:latin typeface="Playpen Sans"/>
                <a:ea typeface="Playpen Sans"/>
                <a:cs typeface="Playpen Sans"/>
                <a:sym typeface="Playpen Sans"/>
              </a:rPr>
              <a:t>A. S. Sushmitha Urs</a:t>
            </a:r>
          </a:p>
          <a:p>
            <a:pPr algn="l" marL="431256" indent="-215628" lvl="1">
              <a:lnSpc>
                <a:spcPts val="2396"/>
              </a:lnSpc>
              <a:buFont typeface="Arial"/>
              <a:buChar char="•"/>
            </a:pPr>
            <a:r>
              <a:rPr lang="en-US" sz="1997" spc="23">
                <a:solidFill>
                  <a:srgbClr val="000000"/>
                </a:solidFill>
                <a:latin typeface="Playpen Sans"/>
                <a:ea typeface="Playpen Sans"/>
                <a:cs typeface="Playpen Sans"/>
                <a:sym typeface="Playpen Sans"/>
              </a:rPr>
              <a:t>Lavanya Suresh</a:t>
            </a:r>
          </a:p>
          <a:p>
            <a:pPr algn="l" marL="431256" indent="-215628" lvl="1">
              <a:lnSpc>
                <a:spcPts val="2396"/>
              </a:lnSpc>
              <a:buFont typeface="Arial"/>
              <a:buChar char="•"/>
            </a:pPr>
            <a:r>
              <a:rPr lang="en-US" sz="1997" spc="23">
                <a:solidFill>
                  <a:srgbClr val="000000"/>
                </a:solidFill>
                <a:latin typeface="Playpen Sans"/>
                <a:ea typeface="Playpen Sans"/>
                <a:cs typeface="Playpen Sans"/>
                <a:sym typeface="Playpen Sans"/>
              </a:rPr>
              <a:t>Vaibhavi Bograj</a:t>
            </a:r>
          </a:p>
          <a:p>
            <a:pPr algn="l">
              <a:lnSpc>
                <a:spcPts val="2396"/>
              </a:lnSpc>
              <a:spcBef>
                <a:spcPct val="0"/>
              </a:spcBef>
            </a:pPr>
            <a:r>
              <a:rPr lang="en-US" sz="1997" spc="23">
                <a:solidFill>
                  <a:srgbClr val="000000"/>
                </a:solidFill>
                <a:latin typeface="Playpen Sans"/>
                <a:ea typeface="Playpen Sans"/>
                <a:cs typeface="Playpen Sans"/>
                <a:sym typeface="Playpen Sans"/>
              </a:rPr>
              <a:t>Instructor: Richard He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14115833" y="5742107"/>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Freeform 4" id="4"/>
          <p:cNvSpPr/>
          <p:nvPr/>
        </p:nvSpPr>
        <p:spPr>
          <a:xfrm flipH="false" flipV="false" rot="0">
            <a:off x="12983306" y="9189439"/>
            <a:ext cx="4651435" cy="2195122"/>
          </a:xfrm>
          <a:custGeom>
            <a:avLst/>
            <a:gdLst/>
            <a:ahLst/>
            <a:cxnLst/>
            <a:rect r="r" b="b" t="t" l="l"/>
            <a:pathLst>
              <a:path h="2195122" w="4651435">
                <a:moveTo>
                  <a:pt x="0" y="0"/>
                </a:moveTo>
                <a:lnTo>
                  <a:pt x="4651435" y="0"/>
                </a:lnTo>
                <a:lnTo>
                  <a:pt x="4651435" y="2195122"/>
                </a:lnTo>
                <a:lnTo>
                  <a:pt x="0" y="2195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9145553">
            <a:off x="15176503" y="-371654"/>
            <a:ext cx="2458237" cy="1711827"/>
          </a:xfrm>
          <a:custGeom>
            <a:avLst/>
            <a:gdLst/>
            <a:ahLst/>
            <a:cxnLst/>
            <a:rect r="r" b="b" t="t" l="l"/>
            <a:pathLst>
              <a:path h="1711827" w="2458237">
                <a:moveTo>
                  <a:pt x="0" y="0"/>
                </a:moveTo>
                <a:lnTo>
                  <a:pt x="2458238" y="0"/>
                </a:lnTo>
                <a:lnTo>
                  <a:pt x="2458238" y="1711827"/>
                </a:lnTo>
                <a:lnTo>
                  <a:pt x="0" y="1711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6" id="6"/>
          <p:cNvSpPr txBox="true"/>
          <p:nvPr/>
        </p:nvSpPr>
        <p:spPr>
          <a:xfrm rot="0">
            <a:off x="2793982" y="722699"/>
            <a:ext cx="11740228" cy="3409950"/>
          </a:xfrm>
          <a:prstGeom prst="rect">
            <a:avLst/>
          </a:prstGeom>
        </p:spPr>
        <p:txBody>
          <a:bodyPr anchor="t" rtlCol="false" tIns="0" lIns="0" bIns="0" rIns="0">
            <a:spAutoFit/>
          </a:bodyPr>
          <a:lstStyle/>
          <a:p>
            <a:pPr algn="ctr" marL="0" indent="0" lvl="0">
              <a:lnSpc>
                <a:spcPts val="8999"/>
              </a:lnSpc>
            </a:pPr>
            <a:r>
              <a:rPr lang="en-US" sz="7499" spc="89">
                <a:solidFill>
                  <a:srgbClr val="915833">
                    <a:alpha val="80000"/>
                  </a:srgbClr>
                </a:solidFill>
                <a:latin typeface="More Sugar"/>
                <a:ea typeface="More Sugar"/>
                <a:cs typeface="More Sugar"/>
                <a:sym typeface="More Sugar"/>
              </a:rPr>
              <a:t>Non-Par</a:t>
            </a:r>
            <a:r>
              <a:rPr lang="en-US" sz="7499" spc="89" strike="noStrike" u="none">
                <a:solidFill>
                  <a:srgbClr val="915833">
                    <a:alpha val="80000"/>
                  </a:srgbClr>
                </a:solidFill>
                <a:latin typeface="More Sugar"/>
                <a:ea typeface="More Sugar"/>
                <a:cs typeface="More Sugar"/>
                <a:sym typeface="More Sugar"/>
              </a:rPr>
              <a:t>ametric Methods Overview</a:t>
            </a:r>
          </a:p>
          <a:p>
            <a:pPr algn="ctr" marL="0" indent="0" lvl="0">
              <a:lnSpc>
                <a:spcPts val="8999"/>
              </a:lnSpc>
            </a:pPr>
          </a:p>
        </p:txBody>
      </p:sp>
      <p:sp>
        <p:nvSpPr>
          <p:cNvPr name="TextBox 7" id="7"/>
          <p:cNvSpPr txBox="true"/>
          <p:nvPr/>
        </p:nvSpPr>
        <p:spPr>
          <a:xfrm rot="0">
            <a:off x="1591107" y="2996201"/>
            <a:ext cx="14814515" cy="6682740"/>
          </a:xfrm>
          <a:prstGeom prst="rect">
            <a:avLst/>
          </a:prstGeom>
        </p:spPr>
        <p:txBody>
          <a:bodyPr anchor="t" rtlCol="false" tIns="0" lIns="0" bIns="0" rIns="0">
            <a:spAutoFit/>
          </a:bodyPr>
          <a:lstStyle/>
          <a:p>
            <a:pPr algn="l">
              <a:lnSpc>
                <a:spcPts val="3359"/>
              </a:lnSpc>
            </a:pPr>
            <a:r>
              <a:rPr lang="en-US" sz="2400" b="true">
                <a:solidFill>
                  <a:srgbClr val="1C0E04"/>
                </a:solidFill>
                <a:latin typeface="Playpen Sans Bold"/>
                <a:ea typeface="Playpen Sans Bold"/>
                <a:cs typeface="Playpen Sans Bold"/>
                <a:sym typeface="Playpen Sans Bold"/>
              </a:rPr>
              <a:t>Why Non-Parametric Tests?</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Many variables (ER visits, FeNO, BMI) are skewed or ordinal.</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Non-parametric methods do not assume normality and are ideal for clinical data.</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Used to compare groups and check associations when parametric assumptions fail.</a:t>
            </a:r>
          </a:p>
          <a:p>
            <a:pPr algn="l">
              <a:lnSpc>
                <a:spcPts val="3359"/>
              </a:lnSpc>
            </a:pPr>
          </a:p>
          <a:p>
            <a:pPr algn="l">
              <a:lnSpc>
                <a:spcPts val="3359"/>
              </a:lnSpc>
            </a:pPr>
            <a:r>
              <a:rPr lang="en-US" sz="2400">
                <a:solidFill>
                  <a:srgbClr val="1C0E04"/>
                </a:solidFill>
                <a:latin typeface="Playpen Sans"/>
                <a:ea typeface="Playpen Sans"/>
                <a:cs typeface="Playpen Sans"/>
                <a:sym typeface="Playpen Sans"/>
              </a:rPr>
              <a:t>Tests Used</a:t>
            </a:r>
          </a:p>
          <a:p>
            <a:pPr algn="l">
              <a:lnSpc>
                <a:spcPts val="3359"/>
              </a:lnSpc>
            </a:pPr>
            <a:r>
              <a:rPr lang="en-US" sz="2400">
                <a:solidFill>
                  <a:srgbClr val="1C0E04"/>
                </a:solidFill>
                <a:latin typeface="Playpen Sans"/>
                <a:ea typeface="Playpen Sans"/>
                <a:cs typeface="Playpen Sans"/>
                <a:sym typeface="Playpen Sans"/>
              </a:rPr>
              <a:t>1. Kruskal–Wallis Test</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Compared ER visits across asthma severity groups.</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Result: Significant differences → worse severity = more ER visits.</a:t>
            </a:r>
          </a:p>
          <a:p>
            <a:pPr algn="l">
              <a:lnSpc>
                <a:spcPts val="3359"/>
              </a:lnSpc>
            </a:pPr>
            <a:r>
              <a:rPr lang="en-US" sz="2400">
                <a:solidFill>
                  <a:srgbClr val="1C0E04"/>
                </a:solidFill>
                <a:latin typeface="Playpen Sans"/>
                <a:ea typeface="Playpen Sans"/>
                <a:cs typeface="Playpen Sans"/>
                <a:sym typeface="Playpen Sans"/>
              </a:rPr>
              <a:t>2. Pairwise Wilcoxon Tests</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Compared each severity group pair.</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All comparisons significant.</a:t>
            </a:r>
          </a:p>
          <a:p>
            <a:pPr algn="l">
              <a:lnSpc>
                <a:spcPts val="3359"/>
              </a:lnSpc>
            </a:pPr>
            <a:r>
              <a:rPr lang="en-US" sz="2400">
                <a:solidFill>
                  <a:srgbClr val="1C0E04"/>
                </a:solidFill>
                <a:latin typeface="Playpen Sans"/>
                <a:ea typeface="Playpen Sans"/>
                <a:cs typeface="Playpen Sans"/>
                <a:sym typeface="Playpen Sans"/>
              </a:rPr>
              <a:t>3. Wilcoxon Rank-Sum (BMI vs Asthma)</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Tested BMI differences between asthma and non-asthma patients.</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Result: Significant difference in BMI across groups.</a:t>
            </a:r>
          </a:p>
          <a:p>
            <a:pPr algn="l">
              <a:lnSpc>
                <a:spcPts val="3359"/>
              </a:lnSpc>
              <a:spcBef>
                <a:spcPct val="0"/>
              </a:spcBef>
            </a:pPr>
          </a:p>
        </p:txBody>
      </p:sp>
      <p:sp>
        <p:nvSpPr>
          <p:cNvPr name="Freeform 8" id="8"/>
          <p:cNvSpPr/>
          <p:nvPr/>
        </p:nvSpPr>
        <p:spPr>
          <a:xfrm flipH="false" flipV="false" rot="-5400000">
            <a:off x="-2581060" y="1086067"/>
            <a:ext cx="8344335" cy="8229600"/>
          </a:xfrm>
          <a:custGeom>
            <a:avLst/>
            <a:gdLst/>
            <a:ahLst/>
            <a:cxnLst/>
            <a:rect r="r" b="b" t="t" l="l"/>
            <a:pathLst>
              <a:path h="8229600" w="8344335">
                <a:moveTo>
                  <a:pt x="0" y="0"/>
                </a:moveTo>
                <a:lnTo>
                  <a:pt x="8344335" y="0"/>
                </a:lnTo>
                <a:lnTo>
                  <a:pt x="8344335" y="8229600"/>
                </a:lnTo>
                <a:lnTo>
                  <a:pt x="0" y="8229600"/>
                </a:lnTo>
                <a:lnTo>
                  <a:pt x="0" y="0"/>
                </a:lnTo>
                <a:close/>
              </a:path>
            </a:pathLst>
          </a:custGeom>
          <a:blipFill>
            <a:blip r:embed="rId3">
              <a:alphaModFix amt="19999"/>
            </a:blip>
            <a:stretch>
              <a:fillRect l="0" t="0" r="0" b="0"/>
            </a:stretch>
          </a:blipFill>
        </p:spPr>
      </p:sp>
      <p:sp>
        <p:nvSpPr>
          <p:cNvPr name="Freeform 9" id="9"/>
          <p:cNvSpPr/>
          <p:nvPr/>
        </p:nvSpPr>
        <p:spPr>
          <a:xfrm flipH="false" flipV="false" rot="0">
            <a:off x="1591107" y="732224"/>
            <a:ext cx="745680" cy="1285656"/>
          </a:xfrm>
          <a:custGeom>
            <a:avLst/>
            <a:gdLst/>
            <a:ahLst/>
            <a:cxnLst/>
            <a:rect r="r" b="b" t="t" l="l"/>
            <a:pathLst>
              <a:path h="1285656" w="745680">
                <a:moveTo>
                  <a:pt x="0" y="0"/>
                </a:moveTo>
                <a:lnTo>
                  <a:pt x="745680" y="0"/>
                </a:lnTo>
                <a:lnTo>
                  <a:pt x="745680" y="1285656"/>
                </a:lnTo>
                <a:lnTo>
                  <a:pt x="0" y="12856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046065" y="3015429"/>
            <a:ext cx="581882" cy="588300"/>
          </a:xfrm>
          <a:custGeom>
            <a:avLst/>
            <a:gdLst/>
            <a:ahLst/>
            <a:cxnLst/>
            <a:rect r="r" b="b" t="t" l="l"/>
            <a:pathLst>
              <a:path h="588300" w="581882">
                <a:moveTo>
                  <a:pt x="0" y="0"/>
                </a:moveTo>
                <a:lnTo>
                  <a:pt x="581882" y="0"/>
                </a:lnTo>
                <a:lnTo>
                  <a:pt x="581882" y="588300"/>
                </a:lnTo>
                <a:lnTo>
                  <a:pt x="0" y="58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46065" y="4775829"/>
            <a:ext cx="581882" cy="588300"/>
          </a:xfrm>
          <a:custGeom>
            <a:avLst/>
            <a:gdLst/>
            <a:ahLst/>
            <a:cxnLst/>
            <a:rect r="r" b="b" t="t" l="l"/>
            <a:pathLst>
              <a:path h="588300" w="581882">
                <a:moveTo>
                  <a:pt x="0" y="0"/>
                </a:moveTo>
                <a:lnTo>
                  <a:pt x="581882" y="0"/>
                </a:lnTo>
                <a:lnTo>
                  <a:pt x="581882" y="588300"/>
                </a:lnTo>
                <a:lnTo>
                  <a:pt x="0" y="58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46065" y="6536230"/>
            <a:ext cx="581882" cy="588300"/>
          </a:xfrm>
          <a:custGeom>
            <a:avLst/>
            <a:gdLst/>
            <a:ahLst/>
            <a:cxnLst/>
            <a:rect r="r" b="b" t="t" l="l"/>
            <a:pathLst>
              <a:path h="588300" w="581882">
                <a:moveTo>
                  <a:pt x="0" y="0"/>
                </a:moveTo>
                <a:lnTo>
                  <a:pt x="581882" y="0"/>
                </a:lnTo>
                <a:lnTo>
                  <a:pt x="581882" y="588300"/>
                </a:lnTo>
                <a:lnTo>
                  <a:pt x="0" y="58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03593">
            <a:off x="12072305" y="2232214"/>
            <a:ext cx="3761117" cy="4114800"/>
          </a:xfrm>
          <a:custGeom>
            <a:avLst/>
            <a:gdLst/>
            <a:ahLst/>
            <a:cxnLst/>
            <a:rect r="r" b="b" t="t" l="l"/>
            <a:pathLst>
              <a:path h="4114800" w="3761117">
                <a:moveTo>
                  <a:pt x="0" y="0"/>
                </a:moveTo>
                <a:lnTo>
                  <a:pt x="3761117" y="0"/>
                </a:lnTo>
                <a:lnTo>
                  <a:pt x="376111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5115672">
            <a:off x="14753121" y="5473096"/>
            <a:ext cx="2451947" cy="3151953"/>
          </a:xfrm>
          <a:custGeom>
            <a:avLst/>
            <a:gdLst/>
            <a:ahLst/>
            <a:cxnLst/>
            <a:rect r="r" b="b" t="t" l="l"/>
            <a:pathLst>
              <a:path h="3151953" w="2451947">
                <a:moveTo>
                  <a:pt x="0" y="0"/>
                </a:moveTo>
                <a:lnTo>
                  <a:pt x="2451947" y="0"/>
                </a:lnTo>
                <a:lnTo>
                  <a:pt x="2451947" y="3151952"/>
                </a:lnTo>
                <a:lnTo>
                  <a:pt x="0" y="31519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3102084" y="4737729"/>
            <a:ext cx="7949862" cy="1470660"/>
          </a:xfrm>
          <a:prstGeom prst="rect">
            <a:avLst/>
          </a:prstGeom>
        </p:spPr>
        <p:txBody>
          <a:bodyPr anchor="t" rtlCol="false" tIns="0" lIns="0" bIns="0" rIns="0">
            <a:spAutoFit/>
          </a:bodyPr>
          <a:lstStyle/>
          <a:p>
            <a:pPr algn="l">
              <a:lnSpc>
                <a:spcPts val="2940"/>
              </a:lnSpc>
            </a:pPr>
            <a:r>
              <a:rPr lang="en-US" sz="2100">
                <a:solidFill>
                  <a:srgbClr val="1C0E04"/>
                </a:solidFill>
                <a:latin typeface="Playpen Sans"/>
                <a:ea typeface="Playpen Sans"/>
                <a:cs typeface="Playpen Sans"/>
                <a:sym typeface="Playpen Sans"/>
              </a:rPr>
              <a:t>Strong Predictive Performance:</a:t>
            </a:r>
          </a:p>
          <a:p>
            <a:pPr algn="l">
              <a:lnSpc>
                <a:spcPts val="2940"/>
              </a:lnSpc>
              <a:spcBef>
                <a:spcPct val="0"/>
              </a:spcBef>
            </a:pPr>
            <a:r>
              <a:rPr lang="en-US" sz="2100">
                <a:solidFill>
                  <a:srgbClr val="1C0E04"/>
                </a:solidFill>
                <a:latin typeface="Playpen Sans"/>
                <a:ea typeface="Playpen Sans"/>
                <a:cs typeface="Playpen Sans"/>
                <a:sym typeface="Playpen Sans"/>
              </a:rPr>
              <a:t> The models effectively identified high-risk patients, and interaction analysis revealed that poor air quality weakens the positive impact of good medication adherence.</a:t>
            </a:r>
          </a:p>
        </p:txBody>
      </p:sp>
      <p:sp>
        <p:nvSpPr>
          <p:cNvPr name="TextBox 9" id="9"/>
          <p:cNvSpPr txBox="true"/>
          <p:nvPr/>
        </p:nvSpPr>
        <p:spPr>
          <a:xfrm rot="0">
            <a:off x="1417850" y="1095597"/>
            <a:ext cx="9005882" cy="1162050"/>
          </a:xfrm>
          <a:prstGeom prst="rect">
            <a:avLst/>
          </a:prstGeom>
        </p:spPr>
        <p:txBody>
          <a:bodyPr anchor="t" rtlCol="false" tIns="0" lIns="0" bIns="0" rIns="0">
            <a:spAutoFit/>
          </a:bodyPr>
          <a:lstStyle/>
          <a:p>
            <a:pPr algn="l" marL="0" indent="0" lvl="0">
              <a:lnSpc>
                <a:spcPts val="9000"/>
              </a:lnSpc>
              <a:spcBef>
                <a:spcPct val="0"/>
              </a:spcBef>
            </a:pPr>
            <a:r>
              <a:rPr lang="en-US" sz="7500" spc="89" strike="noStrike" u="none">
                <a:solidFill>
                  <a:srgbClr val="915833">
                    <a:alpha val="80000"/>
                  </a:srgbClr>
                </a:solidFill>
                <a:latin typeface="More Sugar"/>
                <a:ea typeface="More Sugar"/>
                <a:cs typeface="More Sugar"/>
                <a:sym typeface="More Sugar"/>
              </a:rPr>
              <a:t>Conclusion</a:t>
            </a:r>
          </a:p>
        </p:txBody>
      </p:sp>
      <p:sp>
        <p:nvSpPr>
          <p:cNvPr name="TextBox 10" id="10"/>
          <p:cNvSpPr txBox="true"/>
          <p:nvPr/>
        </p:nvSpPr>
        <p:spPr>
          <a:xfrm rot="0">
            <a:off x="3102084" y="2977329"/>
            <a:ext cx="7949862" cy="1470660"/>
          </a:xfrm>
          <a:prstGeom prst="rect">
            <a:avLst/>
          </a:prstGeom>
        </p:spPr>
        <p:txBody>
          <a:bodyPr anchor="t" rtlCol="false" tIns="0" lIns="0" bIns="0" rIns="0">
            <a:spAutoFit/>
          </a:bodyPr>
          <a:lstStyle/>
          <a:p>
            <a:pPr algn="l">
              <a:lnSpc>
                <a:spcPts val="2940"/>
              </a:lnSpc>
            </a:pPr>
            <a:r>
              <a:rPr lang="en-US" sz="2100">
                <a:solidFill>
                  <a:srgbClr val="1C0E04"/>
                </a:solidFill>
                <a:latin typeface="Playpen Sans"/>
                <a:ea typeface="Playpen Sans"/>
                <a:cs typeface="Playpen Sans"/>
                <a:sym typeface="Playpen Sans"/>
              </a:rPr>
              <a:t>Key Predictors Identified:</a:t>
            </a:r>
          </a:p>
          <a:p>
            <a:pPr algn="l">
              <a:lnSpc>
                <a:spcPts val="2940"/>
              </a:lnSpc>
              <a:spcBef>
                <a:spcPct val="0"/>
              </a:spcBef>
            </a:pPr>
            <a:r>
              <a:rPr lang="en-US" sz="2100">
                <a:solidFill>
                  <a:srgbClr val="1C0E04"/>
                </a:solidFill>
                <a:latin typeface="Playpen Sans"/>
                <a:ea typeface="Playpen Sans"/>
                <a:cs typeface="Playpen Sans"/>
                <a:sym typeface="Playpen Sans"/>
              </a:rPr>
              <a:t> Air pollution, medication adherence, BMI, smoking status, FeNO levels, and comorbidities were found to significantly influence asthma severity and ER visit frequency.</a:t>
            </a:r>
          </a:p>
        </p:txBody>
      </p:sp>
      <p:sp>
        <p:nvSpPr>
          <p:cNvPr name="TextBox 11" id="11"/>
          <p:cNvSpPr txBox="true"/>
          <p:nvPr/>
        </p:nvSpPr>
        <p:spPr>
          <a:xfrm rot="0">
            <a:off x="3102084" y="6498130"/>
            <a:ext cx="7949862" cy="2213610"/>
          </a:xfrm>
          <a:prstGeom prst="rect">
            <a:avLst/>
          </a:prstGeom>
        </p:spPr>
        <p:txBody>
          <a:bodyPr anchor="t" rtlCol="false" tIns="0" lIns="0" bIns="0" rIns="0">
            <a:spAutoFit/>
          </a:bodyPr>
          <a:lstStyle/>
          <a:p>
            <a:pPr algn="l">
              <a:lnSpc>
                <a:spcPts val="2940"/>
              </a:lnSpc>
            </a:pPr>
            <a:r>
              <a:rPr lang="en-US" sz="2100">
                <a:solidFill>
                  <a:srgbClr val="1C0E04"/>
                </a:solidFill>
                <a:latin typeface="Playpen Sans"/>
                <a:ea typeface="Playpen Sans"/>
                <a:cs typeface="Playpen Sans"/>
                <a:sym typeface="Playpen Sans"/>
              </a:rPr>
              <a:t>Future Enhancement Opportunities:</a:t>
            </a:r>
          </a:p>
          <a:p>
            <a:pPr algn="l">
              <a:lnSpc>
                <a:spcPts val="2940"/>
              </a:lnSpc>
              <a:spcBef>
                <a:spcPct val="0"/>
              </a:spcBef>
            </a:pPr>
            <a:r>
              <a:rPr lang="en-US" sz="2100">
                <a:solidFill>
                  <a:srgbClr val="1C0E04"/>
                </a:solidFill>
                <a:latin typeface="Playpen Sans"/>
                <a:ea typeface="Playpen Sans"/>
                <a:cs typeface="Playpen Sans"/>
                <a:sym typeface="Playpen Sans"/>
              </a:rPr>
              <a:t> Incorporating time-series data, real hospital readmission records, broader environmental variables, and developing a real-time predictive dashboard can further strengthen asthma risk monitoring and personalized patient management.</a:t>
            </a:r>
          </a:p>
        </p:txBody>
      </p:sp>
      <p:sp>
        <p:nvSpPr>
          <p:cNvPr name="Freeform 12" id="12"/>
          <p:cNvSpPr/>
          <p:nvPr/>
        </p:nvSpPr>
        <p:spPr>
          <a:xfrm flipH="false" flipV="false" rot="-5400000">
            <a:off x="14115833" y="-5629271"/>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9">
              <a:alphaModFix amt="19999"/>
            </a:blip>
            <a:stretch>
              <a:fillRect l="0" t="0" r="0" b="0"/>
            </a:stretch>
          </a:blipFill>
        </p:spPr>
      </p:sp>
      <p:sp>
        <p:nvSpPr>
          <p:cNvPr name="Freeform 13" id="13"/>
          <p:cNvSpPr/>
          <p:nvPr/>
        </p:nvSpPr>
        <p:spPr>
          <a:xfrm flipH="false" flipV="false" rot="-5400000">
            <a:off x="-4093641" y="6962267"/>
            <a:ext cx="8344335" cy="8229600"/>
          </a:xfrm>
          <a:custGeom>
            <a:avLst/>
            <a:gdLst/>
            <a:ahLst/>
            <a:cxnLst/>
            <a:rect r="r" b="b" t="t" l="l"/>
            <a:pathLst>
              <a:path h="8229600" w="8344335">
                <a:moveTo>
                  <a:pt x="0" y="0"/>
                </a:moveTo>
                <a:lnTo>
                  <a:pt x="8344335" y="0"/>
                </a:lnTo>
                <a:lnTo>
                  <a:pt x="8344335" y="8229600"/>
                </a:lnTo>
                <a:lnTo>
                  <a:pt x="0" y="8229600"/>
                </a:lnTo>
                <a:lnTo>
                  <a:pt x="0" y="0"/>
                </a:lnTo>
                <a:close/>
              </a:path>
            </a:pathLst>
          </a:custGeom>
          <a:blipFill>
            <a:blip r:embed="rId9">
              <a:alphaModFix amt="19999"/>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205385" y="1842544"/>
            <a:ext cx="12604023" cy="1143000"/>
          </a:xfrm>
          <a:prstGeom prst="rect">
            <a:avLst/>
          </a:prstGeom>
        </p:spPr>
        <p:txBody>
          <a:bodyPr anchor="t" rtlCol="false" tIns="0" lIns="0" bIns="0" rIns="0">
            <a:spAutoFit/>
          </a:bodyPr>
          <a:lstStyle/>
          <a:p>
            <a:pPr algn="l" marL="0" indent="0" lvl="0">
              <a:lnSpc>
                <a:spcPts val="8999"/>
              </a:lnSpc>
            </a:pPr>
            <a:r>
              <a:rPr lang="en-US" sz="7499" spc="89" strike="noStrike" u="none">
                <a:solidFill>
                  <a:srgbClr val="915833">
                    <a:alpha val="80000"/>
                  </a:srgbClr>
                </a:solidFill>
                <a:latin typeface="More Sugar"/>
                <a:ea typeface="More Sugar"/>
                <a:cs typeface="More Sugar"/>
                <a:sym typeface="More Sugar"/>
              </a:rPr>
              <a:t>References</a:t>
            </a:r>
          </a:p>
        </p:txBody>
      </p:sp>
      <p:sp>
        <p:nvSpPr>
          <p:cNvPr name="TextBox 4" id="4"/>
          <p:cNvSpPr txBox="true"/>
          <p:nvPr/>
        </p:nvSpPr>
        <p:spPr>
          <a:xfrm rot="0">
            <a:off x="1331907" y="3556608"/>
            <a:ext cx="13767906" cy="2910840"/>
          </a:xfrm>
          <a:prstGeom prst="rect">
            <a:avLst/>
          </a:prstGeom>
        </p:spPr>
        <p:txBody>
          <a:bodyPr anchor="t" rtlCol="false" tIns="0" lIns="0" bIns="0" rIns="0">
            <a:spAutoFit/>
          </a:bodyPr>
          <a:lstStyle/>
          <a:p>
            <a:pPr algn="l">
              <a:lnSpc>
                <a:spcPts val="3359"/>
              </a:lnSpc>
            </a:pPr>
          </a:p>
          <a:p>
            <a:pPr algn="l">
              <a:lnSpc>
                <a:spcPts val="3359"/>
              </a:lnSpc>
            </a:pPr>
            <a:r>
              <a:rPr lang="en-US" sz="2399">
                <a:solidFill>
                  <a:srgbClr val="1C0E04"/>
                </a:solidFill>
                <a:latin typeface="Playpen Sans"/>
                <a:ea typeface="Playpen Sans"/>
                <a:cs typeface="Playpen Sans"/>
                <a:sym typeface="Playpen Sans"/>
              </a:rPr>
              <a:t>Synthetic Asthma Dataset (2025). Asthma Management – Identifying Key Risk Factors and Outcomes. Kaggle.</a:t>
            </a:r>
          </a:p>
          <a:p>
            <a:pPr algn="l">
              <a:lnSpc>
                <a:spcPts val="3359"/>
              </a:lnSpc>
            </a:pPr>
          </a:p>
          <a:p>
            <a:pPr algn="l">
              <a:lnSpc>
                <a:spcPts val="3359"/>
              </a:lnSpc>
            </a:pPr>
            <a:r>
              <a:rPr lang="en-US" sz="2399">
                <a:solidFill>
                  <a:srgbClr val="1C0E04"/>
                </a:solidFill>
                <a:latin typeface="Playpen Sans"/>
                <a:ea typeface="Playpen Sans"/>
                <a:cs typeface="Playpen Sans"/>
                <a:sym typeface="Playpen Sans"/>
              </a:rPr>
              <a:t>Field, A. (2017). Discovering Statistics Using R. Sage Publications.</a:t>
            </a:r>
          </a:p>
          <a:p>
            <a:pPr algn="l">
              <a:lnSpc>
                <a:spcPts val="3359"/>
              </a:lnSpc>
              <a:spcBef>
                <a:spcPct val="0"/>
              </a:spcBef>
            </a:pPr>
            <a:r>
              <a:rPr lang="en-US" sz="2399">
                <a:solidFill>
                  <a:srgbClr val="1C0E04"/>
                </a:solidFill>
                <a:latin typeface="Playpen Sans"/>
                <a:ea typeface="Playpen Sans"/>
                <a:cs typeface="Playpen Sans"/>
                <a:sym typeface="Playpen Sans"/>
              </a:rPr>
              <a:t>Centers for Disease Control and Prevention (CDC). Asthma Data &amp; Surveillance (2024).</a:t>
            </a:r>
          </a:p>
          <a:p>
            <a:pPr algn="l">
              <a:lnSpc>
                <a:spcPts val="3359"/>
              </a:lnSpc>
              <a:spcBef>
                <a:spcPct val="0"/>
              </a:spcBef>
            </a:pPr>
          </a:p>
        </p:txBody>
      </p:sp>
      <p:sp>
        <p:nvSpPr>
          <p:cNvPr name="Freeform 5" id="5"/>
          <p:cNvSpPr/>
          <p:nvPr/>
        </p:nvSpPr>
        <p:spPr>
          <a:xfrm flipH="true" flipV="false" rot="-1377053">
            <a:off x="14544349" y="614679"/>
            <a:ext cx="2802801" cy="3608255"/>
          </a:xfrm>
          <a:custGeom>
            <a:avLst/>
            <a:gdLst/>
            <a:ahLst/>
            <a:cxnLst/>
            <a:rect r="r" b="b" t="t" l="l"/>
            <a:pathLst>
              <a:path h="3608255" w="2802801">
                <a:moveTo>
                  <a:pt x="2802801" y="0"/>
                </a:moveTo>
                <a:lnTo>
                  <a:pt x="0" y="0"/>
                </a:lnTo>
                <a:lnTo>
                  <a:pt x="0" y="3608255"/>
                </a:lnTo>
                <a:lnTo>
                  <a:pt x="2802801" y="3608255"/>
                </a:lnTo>
                <a:lnTo>
                  <a:pt x="2802801"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5400000">
            <a:off x="4971833" y="8278454"/>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5">
              <a:alphaModFix amt="19999"/>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4172167" y="-5629271"/>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Freeform 4" id="4"/>
          <p:cNvSpPr/>
          <p:nvPr/>
        </p:nvSpPr>
        <p:spPr>
          <a:xfrm flipH="false" flipV="false" rot="-5400000">
            <a:off x="14373155" y="6969166"/>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Freeform 5" id="5"/>
          <p:cNvSpPr/>
          <p:nvPr/>
        </p:nvSpPr>
        <p:spPr>
          <a:xfrm flipH="false" flipV="false" rot="0">
            <a:off x="5841427" y="6227231"/>
            <a:ext cx="7315200" cy="159604"/>
          </a:xfrm>
          <a:custGeom>
            <a:avLst/>
            <a:gdLst/>
            <a:ahLst/>
            <a:cxnLst/>
            <a:rect r="r" b="b" t="t" l="l"/>
            <a:pathLst>
              <a:path h="159604" w="7315200">
                <a:moveTo>
                  <a:pt x="0" y="0"/>
                </a:moveTo>
                <a:lnTo>
                  <a:pt x="7315200" y="0"/>
                </a:lnTo>
                <a:lnTo>
                  <a:pt x="7315200" y="159604"/>
                </a:lnTo>
                <a:lnTo>
                  <a:pt x="0" y="159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39482" y="8411271"/>
            <a:ext cx="2024979" cy="2301113"/>
          </a:xfrm>
          <a:custGeom>
            <a:avLst/>
            <a:gdLst/>
            <a:ahLst/>
            <a:cxnLst/>
            <a:rect r="r" b="b" t="t" l="l"/>
            <a:pathLst>
              <a:path h="2301113" w="2024979">
                <a:moveTo>
                  <a:pt x="0" y="0"/>
                </a:moveTo>
                <a:lnTo>
                  <a:pt x="2024980" y="0"/>
                </a:lnTo>
                <a:lnTo>
                  <a:pt x="2024980" y="2301113"/>
                </a:lnTo>
                <a:lnTo>
                  <a:pt x="0" y="2301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7" id="7"/>
          <p:cNvSpPr txBox="true"/>
          <p:nvPr/>
        </p:nvSpPr>
        <p:spPr>
          <a:xfrm rot="0">
            <a:off x="4894922" y="4210050"/>
            <a:ext cx="8742136" cy="1847850"/>
          </a:xfrm>
          <a:prstGeom prst="rect">
            <a:avLst/>
          </a:prstGeom>
        </p:spPr>
        <p:txBody>
          <a:bodyPr anchor="t" rtlCol="false" tIns="0" lIns="0" bIns="0" rIns="0">
            <a:spAutoFit/>
          </a:bodyPr>
          <a:lstStyle/>
          <a:p>
            <a:pPr algn="ctr" marL="0" indent="0" lvl="0">
              <a:lnSpc>
                <a:spcPts val="14400"/>
              </a:lnSpc>
              <a:spcBef>
                <a:spcPct val="0"/>
              </a:spcBef>
            </a:pPr>
            <a:r>
              <a:rPr lang="en-US" sz="12000" spc="144">
                <a:solidFill>
                  <a:srgbClr val="915833">
                    <a:alpha val="80000"/>
                  </a:srgbClr>
                </a:solidFill>
                <a:latin typeface="More Sugar"/>
                <a:ea typeface="More Sugar"/>
                <a:cs typeface="More Sugar"/>
                <a:sym typeface="More Sugar"/>
              </a:rPr>
              <a:t>Thank You</a:t>
            </a:r>
          </a:p>
        </p:txBody>
      </p:sp>
      <p:sp>
        <p:nvSpPr>
          <p:cNvPr name="Freeform 8" id="8"/>
          <p:cNvSpPr/>
          <p:nvPr/>
        </p:nvSpPr>
        <p:spPr>
          <a:xfrm flipH="false" flipV="false" rot="-9145553">
            <a:off x="15433090" y="100079"/>
            <a:ext cx="2458237" cy="1711827"/>
          </a:xfrm>
          <a:custGeom>
            <a:avLst/>
            <a:gdLst/>
            <a:ahLst/>
            <a:cxnLst/>
            <a:rect r="r" b="b" t="t" l="l"/>
            <a:pathLst>
              <a:path h="1711827" w="2458237">
                <a:moveTo>
                  <a:pt x="0" y="0"/>
                </a:moveTo>
                <a:lnTo>
                  <a:pt x="2458237" y="0"/>
                </a:lnTo>
                <a:lnTo>
                  <a:pt x="2458237" y="1711827"/>
                </a:lnTo>
                <a:lnTo>
                  <a:pt x="0" y="17118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14858390" y="-5824111"/>
            <a:ext cx="8344335" cy="8229600"/>
          </a:xfrm>
          <a:custGeom>
            <a:avLst/>
            <a:gdLst/>
            <a:ahLst/>
            <a:cxnLst/>
            <a:rect r="r" b="b" t="t" l="l"/>
            <a:pathLst>
              <a:path h="8229600" w="8344335">
                <a:moveTo>
                  <a:pt x="0" y="0"/>
                </a:moveTo>
                <a:lnTo>
                  <a:pt x="8344335" y="0"/>
                </a:lnTo>
                <a:lnTo>
                  <a:pt x="8344335" y="8229600"/>
                </a:lnTo>
                <a:lnTo>
                  <a:pt x="0" y="8229600"/>
                </a:lnTo>
                <a:lnTo>
                  <a:pt x="0" y="0"/>
                </a:lnTo>
                <a:close/>
              </a:path>
            </a:pathLst>
          </a:custGeom>
          <a:blipFill>
            <a:blip r:embed="rId3">
              <a:alphaModFix amt="19999"/>
            </a:blip>
            <a:stretch>
              <a:fillRect l="0" t="0" r="0" b="0"/>
            </a:stretch>
          </a:blipFill>
        </p:spPr>
      </p:sp>
      <p:sp>
        <p:nvSpPr>
          <p:cNvPr name="Freeform 4" id="4"/>
          <p:cNvSpPr/>
          <p:nvPr/>
        </p:nvSpPr>
        <p:spPr>
          <a:xfrm flipH="false" flipV="true" rot="-5400000">
            <a:off x="-4914725" y="-5824111"/>
            <a:ext cx="8344335" cy="8229600"/>
          </a:xfrm>
          <a:custGeom>
            <a:avLst/>
            <a:gdLst/>
            <a:ahLst/>
            <a:cxnLst/>
            <a:rect r="r" b="b" t="t" l="l"/>
            <a:pathLst>
              <a:path h="8229600" w="8344335">
                <a:moveTo>
                  <a:pt x="0" y="8229600"/>
                </a:moveTo>
                <a:lnTo>
                  <a:pt x="8344335" y="8229600"/>
                </a:lnTo>
                <a:lnTo>
                  <a:pt x="8344335" y="0"/>
                </a:lnTo>
                <a:lnTo>
                  <a:pt x="0" y="0"/>
                </a:lnTo>
                <a:lnTo>
                  <a:pt x="0" y="8229600"/>
                </a:lnTo>
                <a:close/>
              </a:path>
            </a:pathLst>
          </a:custGeom>
          <a:blipFill>
            <a:blip r:embed="rId3">
              <a:alphaModFix amt="19999"/>
            </a:blip>
            <a:stretch>
              <a:fillRect l="0" t="0" r="0" b="0"/>
            </a:stretch>
          </a:blipFill>
        </p:spPr>
      </p:sp>
      <p:sp>
        <p:nvSpPr>
          <p:cNvPr name="Freeform 5" id="5"/>
          <p:cNvSpPr/>
          <p:nvPr/>
        </p:nvSpPr>
        <p:spPr>
          <a:xfrm flipH="true" flipV="true" rot="-5400000">
            <a:off x="-4914725" y="7881511"/>
            <a:ext cx="8344335" cy="8229600"/>
          </a:xfrm>
          <a:custGeom>
            <a:avLst/>
            <a:gdLst/>
            <a:ahLst/>
            <a:cxnLst/>
            <a:rect r="r" b="b" t="t" l="l"/>
            <a:pathLst>
              <a:path h="8229600" w="8344335">
                <a:moveTo>
                  <a:pt x="8344335" y="8229600"/>
                </a:moveTo>
                <a:lnTo>
                  <a:pt x="0" y="8229600"/>
                </a:lnTo>
                <a:lnTo>
                  <a:pt x="0" y="0"/>
                </a:lnTo>
                <a:lnTo>
                  <a:pt x="8344335" y="0"/>
                </a:lnTo>
                <a:lnTo>
                  <a:pt x="8344335" y="8229600"/>
                </a:lnTo>
                <a:close/>
              </a:path>
            </a:pathLst>
          </a:custGeom>
          <a:blipFill>
            <a:blip r:embed="rId3">
              <a:alphaModFix amt="19999"/>
            </a:blip>
            <a:stretch>
              <a:fillRect l="0" t="0" r="0" b="0"/>
            </a:stretch>
          </a:blipFill>
        </p:spPr>
      </p:sp>
      <p:sp>
        <p:nvSpPr>
          <p:cNvPr name="Freeform 6" id="6"/>
          <p:cNvSpPr/>
          <p:nvPr/>
        </p:nvSpPr>
        <p:spPr>
          <a:xfrm flipH="true" flipV="false" rot="-5400000">
            <a:off x="14858390" y="7881511"/>
            <a:ext cx="8344335" cy="8229600"/>
          </a:xfrm>
          <a:custGeom>
            <a:avLst/>
            <a:gdLst/>
            <a:ahLst/>
            <a:cxnLst/>
            <a:rect r="r" b="b" t="t" l="l"/>
            <a:pathLst>
              <a:path h="8229600" w="8344335">
                <a:moveTo>
                  <a:pt x="8344335" y="0"/>
                </a:moveTo>
                <a:lnTo>
                  <a:pt x="0" y="0"/>
                </a:lnTo>
                <a:lnTo>
                  <a:pt x="0" y="8229600"/>
                </a:lnTo>
                <a:lnTo>
                  <a:pt x="8344335" y="8229600"/>
                </a:lnTo>
                <a:lnTo>
                  <a:pt x="8344335" y="0"/>
                </a:lnTo>
                <a:close/>
              </a:path>
            </a:pathLst>
          </a:custGeom>
          <a:blipFill>
            <a:blip r:embed="rId3">
              <a:alphaModFix amt="19999"/>
            </a:blip>
            <a:stretch>
              <a:fillRect l="0" t="0" r="0" b="0"/>
            </a:stretch>
          </a:blipFill>
        </p:spPr>
      </p:sp>
      <p:sp>
        <p:nvSpPr>
          <p:cNvPr name="Freeform 7" id="7"/>
          <p:cNvSpPr/>
          <p:nvPr/>
        </p:nvSpPr>
        <p:spPr>
          <a:xfrm flipH="false" flipV="false" rot="-3229261">
            <a:off x="4801665" y="1325027"/>
            <a:ext cx="1327598" cy="540694"/>
          </a:xfrm>
          <a:custGeom>
            <a:avLst/>
            <a:gdLst/>
            <a:ahLst/>
            <a:cxnLst/>
            <a:rect r="r" b="b" t="t" l="l"/>
            <a:pathLst>
              <a:path h="540694" w="1327598">
                <a:moveTo>
                  <a:pt x="0" y="0"/>
                </a:moveTo>
                <a:lnTo>
                  <a:pt x="1327598" y="0"/>
                </a:lnTo>
                <a:lnTo>
                  <a:pt x="1327598" y="540694"/>
                </a:lnTo>
                <a:lnTo>
                  <a:pt x="0" y="540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true" flipV="false" rot="3228000">
            <a:off x="11634465" y="1324963"/>
            <a:ext cx="1327598" cy="540694"/>
          </a:xfrm>
          <a:custGeom>
            <a:avLst/>
            <a:gdLst/>
            <a:ahLst/>
            <a:cxnLst/>
            <a:rect r="r" b="b" t="t" l="l"/>
            <a:pathLst>
              <a:path h="540694" w="1327598">
                <a:moveTo>
                  <a:pt x="1327598" y="0"/>
                </a:moveTo>
                <a:lnTo>
                  <a:pt x="0" y="0"/>
                </a:lnTo>
                <a:lnTo>
                  <a:pt x="0" y="540694"/>
                </a:lnTo>
                <a:lnTo>
                  <a:pt x="1327598" y="540694"/>
                </a:lnTo>
                <a:lnTo>
                  <a:pt x="1327598"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0" y="9258300"/>
            <a:ext cx="1412821" cy="922187"/>
          </a:xfrm>
          <a:custGeom>
            <a:avLst/>
            <a:gdLst/>
            <a:ahLst/>
            <a:cxnLst/>
            <a:rect r="r" b="b" t="t" l="l"/>
            <a:pathLst>
              <a:path h="922187" w="1412821">
                <a:moveTo>
                  <a:pt x="0" y="0"/>
                </a:moveTo>
                <a:lnTo>
                  <a:pt x="1412821" y="0"/>
                </a:lnTo>
                <a:lnTo>
                  <a:pt x="1412821" y="922187"/>
                </a:lnTo>
                <a:lnTo>
                  <a:pt x="0" y="922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true" flipV="false" rot="0">
            <a:off x="16697384" y="9152255"/>
            <a:ext cx="1412821" cy="922187"/>
          </a:xfrm>
          <a:custGeom>
            <a:avLst/>
            <a:gdLst/>
            <a:ahLst/>
            <a:cxnLst/>
            <a:rect r="r" b="b" t="t" l="l"/>
            <a:pathLst>
              <a:path h="922187" w="1412821">
                <a:moveTo>
                  <a:pt x="1412821" y="0"/>
                </a:moveTo>
                <a:lnTo>
                  <a:pt x="0" y="0"/>
                </a:lnTo>
                <a:lnTo>
                  <a:pt x="0" y="922186"/>
                </a:lnTo>
                <a:lnTo>
                  <a:pt x="1412821" y="922186"/>
                </a:lnTo>
                <a:lnTo>
                  <a:pt x="1412821"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0">
            <a:off x="1530611" y="3632656"/>
            <a:ext cx="5402784" cy="4968282"/>
          </a:xfrm>
          <a:custGeom>
            <a:avLst/>
            <a:gdLst/>
            <a:ahLst/>
            <a:cxnLst/>
            <a:rect r="r" b="b" t="t" l="l"/>
            <a:pathLst>
              <a:path h="4968282" w="5402784">
                <a:moveTo>
                  <a:pt x="0" y="0"/>
                </a:moveTo>
                <a:lnTo>
                  <a:pt x="5402784" y="0"/>
                </a:lnTo>
                <a:lnTo>
                  <a:pt x="5402784" y="4968281"/>
                </a:lnTo>
                <a:lnTo>
                  <a:pt x="0" y="49682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482507" y="1714503"/>
            <a:ext cx="10897182" cy="1143000"/>
          </a:xfrm>
          <a:prstGeom prst="rect">
            <a:avLst/>
          </a:prstGeom>
        </p:spPr>
        <p:txBody>
          <a:bodyPr anchor="t" rtlCol="false" tIns="0" lIns="0" bIns="0" rIns="0">
            <a:spAutoFit/>
          </a:bodyPr>
          <a:lstStyle/>
          <a:p>
            <a:pPr algn="ctr" marL="0" indent="0" lvl="0">
              <a:lnSpc>
                <a:spcPts val="8999"/>
              </a:lnSpc>
            </a:pPr>
            <a:r>
              <a:rPr lang="en-US" sz="7499" spc="89">
                <a:solidFill>
                  <a:srgbClr val="915833">
                    <a:alpha val="80000"/>
                  </a:srgbClr>
                </a:solidFill>
                <a:latin typeface="More Sugar"/>
                <a:ea typeface="More Sugar"/>
                <a:cs typeface="More Sugar"/>
                <a:sym typeface="More Sugar"/>
              </a:rPr>
              <a:t>Int</a:t>
            </a:r>
            <a:r>
              <a:rPr lang="en-US" sz="7499" spc="89" strike="noStrike" u="none">
                <a:solidFill>
                  <a:srgbClr val="915833">
                    <a:alpha val="80000"/>
                  </a:srgbClr>
                </a:solidFill>
                <a:latin typeface="More Sugar"/>
                <a:ea typeface="More Sugar"/>
                <a:cs typeface="More Sugar"/>
                <a:sym typeface="More Sugar"/>
              </a:rPr>
              <a:t>roduction</a:t>
            </a:r>
          </a:p>
        </p:txBody>
      </p:sp>
      <p:sp>
        <p:nvSpPr>
          <p:cNvPr name="TextBox 13" id="13"/>
          <p:cNvSpPr txBox="true"/>
          <p:nvPr/>
        </p:nvSpPr>
        <p:spPr>
          <a:xfrm rot="0">
            <a:off x="8901466" y="3594556"/>
            <a:ext cx="8357834" cy="5059045"/>
          </a:xfrm>
          <a:prstGeom prst="rect">
            <a:avLst/>
          </a:prstGeom>
        </p:spPr>
        <p:txBody>
          <a:bodyPr anchor="t" rtlCol="false" tIns="0" lIns="0" bIns="0" rIns="0">
            <a:spAutoFit/>
          </a:bodyPr>
          <a:lstStyle/>
          <a:p>
            <a:pPr algn="ctr">
              <a:lnSpc>
                <a:spcPts val="3080"/>
              </a:lnSpc>
            </a:pPr>
            <a:r>
              <a:rPr lang="en-US" sz="2200" i="true" spc="-44">
                <a:solidFill>
                  <a:srgbClr val="1C0E04"/>
                </a:solidFill>
                <a:latin typeface="Playpen Sans"/>
                <a:ea typeface="Playpen Sans"/>
                <a:cs typeface="Playpen Sans"/>
                <a:sym typeface="Playpen Sans"/>
              </a:rPr>
              <a:t>Asthma is a chronic inflammatory airway disease affecting millions worldwide, making it crucial to understand the factors that drive severity, hospital visits, and overall patient outcomes. This project analyzes the Synthetic Asthma Medical Dataset, a realistic dataset of 10,000 patient records with 17 demographic, lifestyle, environmental, and clinical features. It includes variables such as age, BMI, smoking status, physical activity, air pollution levels, FeNO, peak flow, medication adherence, and the number of emergency room (ER) visits. Together, these attributes provide a strong foundation for modeling asthma severity, predicting high-risk patients, and identifying key drivers of healthcare utilization.</a:t>
            </a:r>
          </a:p>
          <a:p>
            <a:pPr algn="ctr">
              <a:lnSpc>
                <a:spcPts val="308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14115833" y="5742107"/>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Freeform 4" id="4"/>
          <p:cNvSpPr/>
          <p:nvPr/>
        </p:nvSpPr>
        <p:spPr>
          <a:xfrm flipH="false" flipV="false" rot="0">
            <a:off x="1237711" y="9373035"/>
            <a:ext cx="4651435" cy="2195122"/>
          </a:xfrm>
          <a:custGeom>
            <a:avLst/>
            <a:gdLst/>
            <a:ahLst/>
            <a:cxnLst/>
            <a:rect r="r" b="b" t="t" l="l"/>
            <a:pathLst>
              <a:path h="2195122" w="4651435">
                <a:moveTo>
                  <a:pt x="0" y="0"/>
                </a:moveTo>
                <a:lnTo>
                  <a:pt x="4651435" y="0"/>
                </a:lnTo>
                <a:lnTo>
                  <a:pt x="4651435" y="2195121"/>
                </a:lnTo>
                <a:lnTo>
                  <a:pt x="0" y="21951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4541203" y="1019175"/>
            <a:ext cx="8442103" cy="1143000"/>
          </a:xfrm>
          <a:prstGeom prst="rect">
            <a:avLst/>
          </a:prstGeom>
        </p:spPr>
        <p:txBody>
          <a:bodyPr anchor="t" rtlCol="false" tIns="0" lIns="0" bIns="0" rIns="0">
            <a:spAutoFit/>
          </a:bodyPr>
          <a:lstStyle/>
          <a:p>
            <a:pPr algn="l" marL="0" indent="0" lvl="0">
              <a:lnSpc>
                <a:spcPts val="8999"/>
              </a:lnSpc>
            </a:pPr>
            <a:r>
              <a:rPr lang="en-US" sz="7499" spc="89">
                <a:solidFill>
                  <a:srgbClr val="915833">
                    <a:alpha val="80000"/>
                  </a:srgbClr>
                </a:solidFill>
                <a:latin typeface="More Sugar"/>
                <a:ea typeface="More Sugar"/>
                <a:cs typeface="More Sugar"/>
                <a:sym typeface="More Sugar"/>
              </a:rPr>
              <a:t>Da</a:t>
            </a:r>
            <a:r>
              <a:rPr lang="en-US" sz="7499" spc="89" strike="noStrike" u="none">
                <a:solidFill>
                  <a:srgbClr val="915833">
                    <a:alpha val="80000"/>
                  </a:srgbClr>
                </a:solidFill>
                <a:latin typeface="More Sugar"/>
                <a:ea typeface="More Sugar"/>
                <a:cs typeface="More Sugar"/>
                <a:sym typeface="More Sugar"/>
              </a:rPr>
              <a:t>taset Overview</a:t>
            </a:r>
          </a:p>
        </p:txBody>
      </p:sp>
      <p:sp>
        <p:nvSpPr>
          <p:cNvPr name="TextBox 6" id="6"/>
          <p:cNvSpPr txBox="true"/>
          <p:nvPr/>
        </p:nvSpPr>
        <p:spPr>
          <a:xfrm rot="0">
            <a:off x="1354997" y="2412900"/>
            <a:ext cx="14814515" cy="6671310"/>
          </a:xfrm>
          <a:prstGeom prst="rect">
            <a:avLst/>
          </a:prstGeom>
        </p:spPr>
        <p:txBody>
          <a:bodyPr anchor="t" rtlCol="false" tIns="0" lIns="0" bIns="0" rIns="0">
            <a:spAutoFit/>
          </a:bodyPr>
          <a:lstStyle/>
          <a:p>
            <a:pPr algn="l">
              <a:lnSpc>
                <a:spcPts val="2940"/>
              </a:lnSpc>
            </a:pPr>
            <a:r>
              <a:rPr lang="en-US" sz="2100" b="true">
                <a:solidFill>
                  <a:srgbClr val="1C0E04"/>
                </a:solidFill>
                <a:latin typeface="Playpen Sans Bold"/>
                <a:ea typeface="Playpen Sans Bold"/>
                <a:cs typeface="Playpen Sans Bold"/>
                <a:sym typeface="Playpen Sans Bold"/>
              </a:rPr>
              <a:t>Variables</a:t>
            </a:r>
          </a:p>
          <a:p>
            <a:pPr algn="l">
              <a:lnSpc>
                <a:spcPts val="2940"/>
              </a:lnSpc>
            </a:pPr>
            <a:r>
              <a:rPr lang="en-US" sz="2100">
                <a:solidFill>
                  <a:srgbClr val="1C0E04"/>
                </a:solidFill>
                <a:latin typeface="Playpen Sans"/>
                <a:ea typeface="Playpen Sans"/>
                <a:cs typeface="Playpen Sans"/>
                <a:sym typeface="Playpen Sans"/>
              </a:rPr>
              <a:t>The dataset contains 17 key features, including:</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Demographic: Age, Gender, BMI, Family History</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Lifestyle: Smoking Status, Physical Activity</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Environmental: Air Pollution Level</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Clinical: FeNO (airway inflammation marker), Peak Expiratory Flow, Comorbidities</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Asthma Outcomes: Asthma Control Level, Number of ER Visits, Medication Adherence</a:t>
            </a:r>
          </a:p>
          <a:p>
            <a:pPr algn="l">
              <a:lnSpc>
                <a:spcPts val="2940"/>
              </a:lnSpc>
            </a:pPr>
          </a:p>
          <a:p>
            <a:pPr algn="l">
              <a:lnSpc>
                <a:spcPts val="2940"/>
              </a:lnSpc>
            </a:pPr>
            <a:r>
              <a:rPr lang="en-US" sz="2100" b="true">
                <a:solidFill>
                  <a:srgbClr val="1C0E04"/>
                </a:solidFill>
                <a:latin typeface="Playpen Sans Bold"/>
                <a:ea typeface="Playpen Sans Bold"/>
                <a:cs typeface="Playpen Sans Bold"/>
                <a:sym typeface="Playpen Sans Bold"/>
              </a:rPr>
              <a:t>Data Types</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Numeric: Age, BMI, FeNO, Peak Flow</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Categorical: Gender, Smoking Status, Comorbidities</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Ordered Factors: Asthma Control Level, Air Pollution Level</a:t>
            </a:r>
          </a:p>
          <a:p>
            <a:pPr algn="l">
              <a:lnSpc>
                <a:spcPts val="2940"/>
              </a:lnSpc>
            </a:pPr>
          </a:p>
          <a:p>
            <a:pPr algn="l">
              <a:lnSpc>
                <a:spcPts val="2940"/>
              </a:lnSpc>
            </a:pPr>
            <a:r>
              <a:rPr lang="en-US" sz="2100" b="true">
                <a:solidFill>
                  <a:srgbClr val="1C0E04"/>
                </a:solidFill>
                <a:latin typeface="Playpen Sans Bold"/>
                <a:ea typeface="Playpen Sans Bold"/>
                <a:cs typeface="Playpen Sans Bold"/>
                <a:sym typeface="Playpen Sans Bold"/>
              </a:rPr>
              <a:t>Why This Dataset Is Useful?</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Clean and structured, similar to real clinical data</a:t>
            </a:r>
          </a:p>
          <a:p>
            <a:pPr algn="l" marL="453390" indent="-226695" lvl="1">
              <a:lnSpc>
                <a:spcPts val="2940"/>
              </a:lnSpc>
              <a:buFont typeface="Arial"/>
              <a:buChar char="•"/>
            </a:pPr>
            <a:r>
              <a:rPr lang="en-US" sz="2100">
                <a:solidFill>
                  <a:srgbClr val="1C0E04"/>
                </a:solidFill>
                <a:latin typeface="Playpen Sans"/>
                <a:ea typeface="Playpen Sans"/>
                <a:cs typeface="Playpen Sans"/>
                <a:sym typeface="Playpen Sans"/>
              </a:rPr>
              <a:t>Includes both predictors and outcomes required for severity modeling and risk prediction</a:t>
            </a:r>
          </a:p>
          <a:p>
            <a:pPr algn="l" marL="453390" indent="-226695" lvl="1">
              <a:lnSpc>
                <a:spcPts val="2940"/>
              </a:lnSpc>
              <a:spcBef>
                <a:spcPct val="0"/>
              </a:spcBef>
              <a:buFont typeface="Arial"/>
              <a:buChar char="•"/>
            </a:pPr>
            <a:r>
              <a:rPr lang="en-US" sz="2100">
                <a:solidFill>
                  <a:srgbClr val="1C0E04"/>
                </a:solidFill>
                <a:latin typeface="Playpen Sans"/>
                <a:ea typeface="Playpen Sans"/>
                <a:cs typeface="Playpen Sans"/>
                <a:sym typeface="Playpen Sans"/>
              </a:rPr>
              <a:t>Supports exploratory analysis, correlation assessment, ordinal regression, logistic modeling, and evaluating environmental or behavioral impacts on asthma</a:t>
            </a:r>
          </a:p>
        </p:txBody>
      </p:sp>
      <p:sp>
        <p:nvSpPr>
          <p:cNvPr name="Freeform 7" id="7"/>
          <p:cNvSpPr/>
          <p:nvPr/>
        </p:nvSpPr>
        <p:spPr>
          <a:xfrm flipH="false" flipV="false" rot="-5400000">
            <a:off x="-2581060" y="1086067"/>
            <a:ext cx="8344335" cy="8229600"/>
          </a:xfrm>
          <a:custGeom>
            <a:avLst/>
            <a:gdLst/>
            <a:ahLst/>
            <a:cxnLst/>
            <a:rect r="r" b="b" t="t" l="l"/>
            <a:pathLst>
              <a:path h="8229600" w="8344335">
                <a:moveTo>
                  <a:pt x="0" y="0"/>
                </a:moveTo>
                <a:lnTo>
                  <a:pt x="8344335" y="0"/>
                </a:lnTo>
                <a:lnTo>
                  <a:pt x="8344335" y="8229600"/>
                </a:lnTo>
                <a:lnTo>
                  <a:pt x="0" y="8229600"/>
                </a:lnTo>
                <a:lnTo>
                  <a:pt x="0" y="0"/>
                </a:lnTo>
                <a:close/>
              </a:path>
            </a:pathLst>
          </a:custGeom>
          <a:blipFill>
            <a:blip r:embed="rId3">
              <a:alphaModFix amt="19999"/>
            </a:blip>
            <a:stretch>
              <a:fillRect l="0" t="0" r="0" b="0"/>
            </a:stretch>
          </a:blipFill>
        </p:spPr>
      </p:sp>
      <p:sp>
        <p:nvSpPr>
          <p:cNvPr name="Freeform 8" id="8"/>
          <p:cNvSpPr/>
          <p:nvPr/>
        </p:nvSpPr>
        <p:spPr>
          <a:xfrm flipH="false" flipV="false" rot="0">
            <a:off x="3190589" y="876519"/>
            <a:ext cx="745680" cy="1285656"/>
          </a:xfrm>
          <a:custGeom>
            <a:avLst/>
            <a:gdLst/>
            <a:ahLst/>
            <a:cxnLst/>
            <a:rect r="r" b="b" t="t" l="l"/>
            <a:pathLst>
              <a:path h="1285656" w="745680">
                <a:moveTo>
                  <a:pt x="0" y="0"/>
                </a:moveTo>
                <a:lnTo>
                  <a:pt x="745680" y="0"/>
                </a:lnTo>
                <a:lnTo>
                  <a:pt x="745680" y="1285656"/>
                </a:lnTo>
                <a:lnTo>
                  <a:pt x="0" y="1285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371713">
            <a:off x="15800965" y="79985"/>
            <a:ext cx="2370884" cy="2462304"/>
          </a:xfrm>
          <a:custGeom>
            <a:avLst/>
            <a:gdLst/>
            <a:ahLst/>
            <a:cxnLst/>
            <a:rect r="r" b="b" t="t" l="l"/>
            <a:pathLst>
              <a:path h="2462304" w="2370884">
                <a:moveTo>
                  <a:pt x="0" y="0"/>
                </a:moveTo>
                <a:lnTo>
                  <a:pt x="2370884" y="0"/>
                </a:lnTo>
                <a:lnTo>
                  <a:pt x="2370884" y="2462304"/>
                </a:lnTo>
                <a:lnTo>
                  <a:pt x="0" y="24623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769411" y="1906944"/>
            <a:ext cx="11669564" cy="1143000"/>
          </a:xfrm>
          <a:prstGeom prst="rect">
            <a:avLst/>
          </a:prstGeom>
        </p:spPr>
        <p:txBody>
          <a:bodyPr anchor="t" rtlCol="false" tIns="0" lIns="0" bIns="0" rIns="0">
            <a:spAutoFit/>
          </a:bodyPr>
          <a:lstStyle/>
          <a:p>
            <a:pPr algn="l" marL="0" indent="0" lvl="0">
              <a:lnSpc>
                <a:spcPts val="8999"/>
              </a:lnSpc>
            </a:pPr>
            <a:r>
              <a:rPr lang="en-US" sz="7499" spc="89">
                <a:solidFill>
                  <a:srgbClr val="915833">
                    <a:alpha val="80000"/>
                  </a:srgbClr>
                </a:solidFill>
                <a:latin typeface="More Sugar"/>
                <a:ea typeface="More Sugar"/>
                <a:cs typeface="More Sugar"/>
                <a:sym typeface="More Sugar"/>
              </a:rPr>
              <a:t>Research Questions</a:t>
            </a:r>
          </a:p>
        </p:txBody>
      </p:sp>
      <p:sp>
        <p:nvSpPr>
          <p:cNvPr name="Freeform 4" id="4"/>
          <p:cNvSpPr/>
          <p:nvPr/>
        </p:nvSpPr>
        <p:spPr>
          <a:xfrm flipH="false" flipV="false" rot="-5400000">
            <a:off x="971333" y="8314108"/>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TextBox 5" id="5"/>
          <p:cNvSpPr txBox="true"/>
          <p:nvPr/>
        </p:nvSpPr>
        <p:spPr>
          <a:xfrm rot="0">
            <a:off x="5300554" y="4621859"/>
            <a:ext cx="10297499" cy="976630"/>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1C0E04"/>
                </a:solidFill>
                <a:latin typeface="Playpen Sans"/>
                <a:ea typeface="Playpen Sans"/>
                <a:cs typeface="Playpen Sans"/>
                <a:sym typeface="Playpen Sans"/>
              </a:rPr>
              <a:t>What</a:t>
            </a:r>
            <a:r>
              <a:rPr lang="en-US" sz="2799" strike="noStrike" u="none">
                <a:solidFill>
                  <a:srgbClr val="1C0E04"/>
                </a:solidFill>
                <a:latin typeface="Playpen Sans"/>
                <a:ea typeface="Playpen Sans"/>
                <a:cs typeface="Playpen Sans"/>
                <a:sym typeface="Playpen Sans"/>
              </a:rPr>
              <a:t> demographic, lifestyle, and environmental factors influence asthma severity?</a:t>
            </a:r>
          </a:p>
        </p:txBody>
      </p:sp>
      <p:grpSp>
        <p:nvGrpSpPr>
          <p:cNvPr name="Group 6" id="6"/>
          <p:cNvGrpSpPr/>
          <p:nvPr/>
        </p:nvGrpSpPr>
        <p:grpSpPr>
          <a:xfrm rot="0">
            <a:off x="9029700" y="-5686638"/>
            <a:ext cx="8562323" cy="10502076"/>
            <a:chOff x="0" y="0"/>
            <a:chExt cx="11416430" cy="14002768"/>
          </a:xfrm>
        </p:grpSpPr>
        <p:sp>
          <p:nvSpPr>
            <p:cNvPr name="Freeform 7" id="7"/>
            <p:cNvSpPr/>
            <p:nvPr/>
          </p:nvSpPr>
          <p:spPr>
            <a:xfrm flipH="false" flipV="false" rot="-5400000">
              <a:off x="-76490" y="76490"/>
              <a:ext cx="11125779" cy="10972800"/>
            </a:xfrm>
            <a:custGeom>
              <a:avLst/>
              <a:gdLst/>
              <a:ahLst/>
              <a:cxnLst/>
              <a:rect r="r" b="b" t="t" l="l"/>
              <a:pathLst>
                <a:path h="10972800" w="11125779">
                  <a:moveTo>
                    <a:pt x="0" y="0"/>
                  </a:moveTo>
                  <a:lnTo>
                    <a:pt x="11125780" y="0"/>
                  </a:lnTo>
                  <a:lnTo>
                    <a:pt x="11125780" y="10972800"/>
                  </a:lnTo>
                  <a:lnTo>
                    <a:pt x="0" y="10972800"/>
                  </a:lnTo>
                  <a:lnTo>
                    <a:pt x="0" y="0"/>
                  </a:lnTo>
                  <a:close/>
                </a:path>
              </a:pathLst>
            </a:custGeom>
            <a:blipFill>
              <a:blip r:embed="rId3">
                <a:alphaModFix amt="19999"/>
              </a:blip>
              <a:stretch>
                <a:fillRect l="0" t="0" r="0" b="0"/>
              </a:stretch>
            </a:blipFill>
          </p:spPr>
        </p:sp>
        <p:sp>
          <p:nvSpPr>
            <p:cNvPr name="Freeform 8" id="8"/>
            <p:cNvSpPr/>
            <p:nvPr/>
          </p:nvSpPr>
          <p:spPr>
            <a:xfrm flipH="true" flipV="false" rot="1442074">
              <a:off x="8371430" y="8092653"/>
              <a:ext cx="1770131" cy="720926"/>
            </a:xfrm>
            <a:custGeom>
              <a:avLst/>
              <a:gdLst/>
              <a:ahLst/>
              <a:cxnLst/>
              <a:rect r="r" b="b" t="t" l="l"/>
              <a:pathLst>
                <a:path h="720926" w="1770131">
                  <a:moveTo>
                    <a:pt x="1770130" y="0"/>
                  </a:moveTo>
                  <a:lnTo>
                    <a:pt x="0" y="0"/>
                  </a:lnTo>
                  <a:lnTo>
                    <a:pt x="0" y="720926"/>
                  </a:lnTo>
                  <a:lnTo>
                    <a:pt x="1770130" y="720926"/>
                  </a:lnTo>
                  <a:lnTo>
                    <a:pt x="177013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true" flipV="false" rot="-1377053">
              <a:off x="6889270" y="8653563"/>
              <a:ext cx="3737068" cy="4811006"/>
            </a:xfrm>
            <a:custGeom>
              <a:avLst/>
              <a:gdLst/>
              <a:ahLst/>
              <a:cxnLst/>
              <a:rect r="r" b="b" t="t" l="l"/>
              <a:pathLst>
                <a:path h="4811006" w="3737068">
                  <a:moveTo>
                    <a:pt x="3737068" y="0"/>
                  </a:moveTo>
                  <a:lnTo>
                    <a:pt x="0" y="0"/>
                  </a:lnTo>
                  <a:lnTo>
                    <a:pt x="0" y="4811006"/>
                  </a:lnTo>
                  <a:lnTo>
                    <a:pt x="3737068" y="4811006"/>
                  </a:lnTo>
                  <a:lnTo>
                    <a:pt x="3737068"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grpSp>
        <p:nvGrpSpPr>
          <p:cNvPr name="Group 10" id="10"/>
          <p:cNvGrpSpPr/>
          <p:nvPr/>
        </p:nvGrpSpPr>
        <p:grpSpPr>
          <a:xfrm rot="0">
            <a:off x="549486" y="3998958"/>
            <a:ext cx="3211258" cy="4114800"/>
            <a:chOff x="0" y="0"/>
            <a:chExt cx="4281678" cy="5486400"/>
          </a:xfrm>
        </p:grpSpPr>
        <p:sp>
          <p:nvSpPr>
            <p:cNvPr name="Freeform 11" id="11"/>
            <p:cNvSpPr/>
            <p:nvPr/>
          </p:nvSpPr>
          <p:spPr>
            <a:xfrm flipH="false" flipV="false" rot="0">
              <a:off x="0" y="0"/>
              <a:ext cx="4281678" cy="5486400"/>
            </a:xfrm>
            <a:custGeom>
              <a:avLst/>
              <a:gdLst/>
              <a:ahLst/>
              <a:cxnLst/>
              <a:rect r="r" b="b" t="t" l="l"/>
              <a:pathLst>
                <a:path h="5486400" w="4281678">
                  <a:moveTo>
                    <a:pt x="0" y="0"/>
                  </a:moveTo>
                  <a:lnTo>
                    <a:pt x="4281678" y="0"/>
                  </a:lnTo>
                  <a:lnTo>
                    <a:pt x="4281678" y="5486400"/>
                  </a:lnTo>
                  <a:lnTo>
                    <a:pt x="0" y="5486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3079083" y="363724"/>
              <a:ext cx="704962" cy="1086023"/>
            </a:xfrm>
            <a:custGeom>
              <a:avLst/>
              <a:gdLst/>
              <a:ahLst/>
              <a:cxnLst/>
              <a:rect r="r" b="b" t="t" l="l"/>
              <a:pathLst>
                <a:path h="1086023" w="704962">
                  <a:moveTo>
                    <a:pt x="0" y="0"/>
                  </a:moveTo>
                  <a:lnTo>
                    <a:pt x="704963" y="0"/>
                  </a:lnTo>
                  <a:lnTo>
                    <a:pt x="704963" y="1086023"/>
                  </a:lnTo>
                  <a:lnTo>
                    <a:pt x="0" y="10860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13" id="13"/>
          <p:cNvSpPr txBox="true"/>
          <p:nvPr/>
        </p:nvSpPr>
        <p:spPr>
          <a:xfrm rot="0">
            <a:off x="5300554" y="5801802"/>
            <a:ext cx="10297499" cy="976630"/>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1C0E04"/>
                </a:solidFill>
                <a:latin typeface="Playpen Sans"/>
                <a:ea typeface="Playpen Sans"/>
                <a:cs typeface="Playpen Sans"/>
                <a:sym typeface="Playpen Sans"/>
              </a:rPr>
              <a:t>Can w</a:t>
            </a:r>
            <a:r>
              <a:rPr lang="en-US" sz="2799" strike="noStrike" u="none">
                <a:solidFill>
                  <a:srgbClr val="1C0E04"/>
                </a:solidFill>
                <a:latin typeface="Playpen Sans"/>
                <a:ea typeface="Playpen Sans"/>
                <a:cs typeface="Playpen Sans"/>
                <a:sym typeface="Playpen Sans"/>
              </a:rPr>
              <a:t>e predict likelihood of repeated ER visits (proxy for readmission)?</a:t>
            </a:r>
          </a:p>
        </p:txBody>
      </p:sp>
      <p:sp>
        <p:nvSpPr>
          <p:cNvPr name="TextBox 14" id="14"/>
          <p:cNvSpPr txBox="true"/>
          <p:nvPr/>
        </p:nvSpPr>
        <p:spPr>
          <a:xfrm rot="0">
            <a:off x="4233277" y="4331885"/>
            <a:ext cx="1067277" cy="909955"/>
          </a:xfrm>
          <a:prstGeom prst="rect">
            <a:avLst/>
          </a:prstGeom>
        </p:spPr>
        <p:txBody>
          <a:bodyPr anchor="t" rtlCol="false" tIns="0" lIns="0" bIns="0" rIns="0">
            <a:spAutoFit/>
          </a:bodyPr>
          <a:lstStyle/>
          <a:p>
            <a:pPr algn="l" marL="0" indent="0" lvl="0">
              <a:lnSpc>
                <a:spcPts val="7280"/>
              </a:lnSpc>
              <a:spcBef>
                <a:spcPct val="0"/>
              </a:spcBef>
            </a:pPr>
            <a:r>
              <a:rPr lang="en-US" sz="5600" spc="67" strike="noStrike" u="none">
                <a:solidFill>
                  <a:srgbClr val="915833">
                    <a:alpha val="80000"/>
                  </a:srgbClr>
                </a:solidFill>
                <a:latin typeface="More Sugar"/>
                <a:ea typeface="More Sugar"/>
                <a:cs typeface="More Sugar"/>
                <a:sym typeface="More Sugar"/>
              </a:rPr>
              <a:t>1.</a:t>
            </a:r>
          </a:p>
        </p:txBody>
      </p:sp>
      <p:sp>
        <p:nvSpPr>
          <p:cNvPr name="TextBox 15" id="15"/>
          <p:cNvSpPr txBox="true"/>
          <p:nvPr/>
        </p:nvSpPr>
        <p:spPr>
          <a:xfrm rot="0">
            <a:off x="4233277" y="5572805"/>
            <a:ext cx="1067277" cy="909955"/>
          </a:xfrm>
          <a:prstGeom prst="rect">
            <a:avLst/>
          </a:prstGeom>
        </p:spPr>
        <p:txBody>
          <a:bodyPr anchor="t" rtlCol="false" tIns="0" lIns="0" bIns="0" rIns="0">
            <a:spAutoFit/>
          </a:bodyPr>
          <a:lstStyle/>
          <a:p>
            <a:pPr algn="l" marL="0" indent="0" lvl="0">
              <a:lnSpc>
                <a:spcPts val="7280"/>
              </a:lnSpc>
              <a:spcBef>
                <a:spcPct val="0"/>
              </a:spcBef>
            </a:pPr>
            <a:r>
              <a:rPr lang="en-US" sz="5600" spc="67" strike="noStrike" u="none">
                <a:solidFill>
                  <a:srgbClr val="915833">
                    <a:alpha val="80000"/>
                  </a:srgbClr>
                </a:solidFill>
                <a:latin typeface="More Sugar"/>
                <a:ea typeface="More Sugar"/>
                <a:cs typeface="More Sugar"/>
                <a:sym typeface="More Sugar"/>
              </a:rPr>
              <a:t>2.</a:t>
            </a:r>
          </a:p>
        </p:txBody>
      </p:sp>
      <p:sp>
        <p:nvSpPr>
          <p:cNvPr name="TextBox 16" id="16"/>
          <p:cNvSpPr txBox="true"/>
          <p:nvPr/>
        </p:nvSpPr>
        <p:spPr>
          <a:xfrm rot="0">
            <a:off x="4233277" y="6706280"/>
            <a:ext cx="1067277" cy="909955"/>
          </a:xfrm>
          <a:prstGeom prst="rect">
            <a:avLst/>
          </a:prstGeom>
        </p:spPr>
        <p:txBody>
          <a:bodyPr anchor="t" rtlCol="false" tIns="0" lIns="0" bIns="0" rIns="0">
            <a:spAutoFit/>
          </a:bodyPr>
          <a:lstStyle/>
          <a:p>
            <a:pPr algn="l" marL="0" indent="0" lvl="0">
              <a:lnSpc>
                <a:spcPts val="7280"/>
              </a:lnSpc>
              <a:spcBef>
                <a:spcPct val="0"/>
              </a:spcBef>
            </a:pPr>
            <a:r>
              <a:rPr lang="en-US" sz="5600" spc="67">
                <a:solidFill>
                  <a:srgbClr val="915833">
                    <a:alpha val="80000"/>
                  </a:srgbClr>
                </a:solidFill>
                <a:latin typeface="More Sugar"/>
                <a:ea typeface="More Sugar"/>
                <a:cs typeface="More Sugar"/>
                <a:sym typeface="More Sugar"/>
              </a:rPr>
              <a:t>3.</a:t>
            </a:r>
          </a:p>
        </p:txBody>
      </p:sp>
      <p:sp>
        <p:nvSpPr>
          <p:cNvPr name="TextBox 17" id="17"/>
          <p:cNvSpPr txBox="true"/>
          <p:nvPr/>
        </p:nvSpPr>
        <p:spPr>
          <a:xfrm rot="0">
            <a:off x="5300554" y="7022935"/>
            <a:ext cx="10297499" cy="976630"/>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1C0E04"/>
                </a:solidFill>
                <a:latin typeface="Playpen Sans"/>
                <a:ea typeface="Playpen Sans"/>
                <a:cs typeface="Playpen Sans"/>
                <a:sym typeface="Playpen Sans"/>
              </a:rPr>
              <a:t>H</a:t>
            </a:r>
            <a:r>
              <a:rPr lang="en-US" sz="2799" strike="noStrike" u="none">
                <a:solidFill>
                  <a:srgbClr val="1C0E04"/>
                </a:solidFill>
                <a:latin typeface="Playpen Sans"/>
                <a:ea typeface="Playpen Sans"/>
                <a:cs typeface="Playpen Sans"/>
                <a:sym typeface="Playpen Sans"/>
              </a:rPr>
              <a:t>ow do medication adherence and air pollution jointly affect patient outcomes?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true" rot="5400000">
            <a:off x="14386567" y="8522987"/>
            <a:ext cx="2092993" cy="1470627"/>
          </a:xfrm>
          <a:custGeom>
            <a:avLst/>
            <a:gdLst/>
            <a:ahLst/>
            <a:cxnLst/>
            <a:rect r="r" b="b" t="t" l="l"/>
            <a:pathLst>
              <a:path h="1470627" w="2092993">
                <a:moveTo>
                  <a:pt x="0" y="1470626"/>
                </a:moveTo>
                <a:lnTo>
                  <a:pt x="2092992" y="1470626"/>
                </a:lnTo>
                <a:lnTo>
                  <a:pt x="2092992" y="0"/>
                </a:lnTo>
                <a:lnTo>
                  <a:pt x="0" y="0"/>
                </a:lnTo>
                <a:lnTo>
                  <a:pt x="0" y="1470626"/>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2886208" y="8737733"/>
            <a:ext cx="3368511" cy="1041134"/>
          </a:xfrm>
          <a:custGeom>
            <a:avLst/>
            <a:gdLst/>
            <a:ahLst/>
            <a:cxnLst/>
            <a:rect r="r" b="b" t="t" l="l"/>
            <a:pathLst>
              <a:path h="1041134" w="3368511">
                <a:moveTo>
                  <a:pt x="0" y="0"/>
                </a:moveTo>
                <a:lnTo>
                  <a:pt x="3368510" y="0"/>
                </a:lnTo>
                <a:lnTo>
                  <a:pt x="3368510" y="1041134"/>
                </a:lnTo>
                <a:lnTo>
                  <a:pt x="0" y="1041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4599931" y="6953467"/>
            <a:ext cx="8344335" cy="8229600"/>
          </a:xfrm>
          <a:custGeom>
            <a:avLst/>
            <a:gdLst/>
            <a:ahLst/>
            <a:cxnLst/>
            <a:rect r="r" b="b" t="t" l="l"/>
            <a:pathLst>
              <a:path h="8229600" w="8344335">
                <a:moveTo>
                  <a:pt x="0" y="0"/>
                </a:moveTo>
                <a:lnTo>
                  <a:pt x="8344335" y="0"/>
                </a:lnTo>
                <a:lnTo>
                  <a:pt x="8344335" y="8229600"/>
                </a:lnTo>
                <a:lnTo>
                  <a:pt x="0" y="8229600"/>
                </a:lnTo>
                <a:lnTo>
                  <a:pt x="0" y="0"/>
                </a:lnTo>
                <a:close/>
              </a:path>
            </a:pathLst>
          </a:custGeom>
          <a:blipFill>
            <a:blip r:embed="rId7">
              <a:alphaModFix amt="19999"/>
            </a:blip>
            <a:stretch>
              <a:fillRect l="0" t="0" r="0" b="0"/>
            </a:stretch>
          </a:blipFill>
        </p:spPr>
      </p:sp>
      <p:sp>
        <p:nvSpPr>
          <p:cNvPr name="TextBox 6" id="6"/>
          <p:cNvSpPr txBox="true"/>
          <p:nvPr/>
        </p:nvSpPr>
        <p:spPr>
          <a:xfrm rot="0">
            <a:off x="1028700" y="1019175"/>
            <a:ext cx="14404363" cy="1143000"/>
          </a:xfrm>
          <a:prstGeom prst="rect">
            <a:avLst/>
          </a:prstGeom>
        </p:spPr>
        <p:txBody>
          <a:bodyPr anchor="t" rtlCol="false" tIns="0" lIns="0" bIns="0" rIns="0">
            <a:spAutoFit/>
          </a:bodyPr>
          <a:lstStyle/>
          <a:p>
            <a:pPr algn="l" marL="0" indent="0" lvl="0">
              <a:lnSpc>
                <a:spcPts val="8999"/>
              </a:lnSpc>
            </a:pPr>
            <a:r>
              <a:rPr lang="en-US" sz="7499" spc="89">
                <a:solidFill>
                  <a:srgbClr val="915833">
                    <a:alpha val="80000"/>
                  </a:srgbClr>
                </a:solidFill>
                <a:latin typeface="More Sugar"/>
                <a:ea typeface="More Sugar"/>
                <a:cs typeface="More Sugar"/>
                <a:sym typeface="More Sugar"/>
              </a:rPr>
              <a:t>Dataset Characteristics - EDA</a:t>
            </a:r>
          </a:p>
        </p:txBody>
      </p:sp>
      <p:sp>
        <p:nvSpPr>
          <p:cNvPr name="Freeform 7" id="7"/>
          <p:cNvSpPr/>
          <p:nvPr/>
        </p:nvSpPr>
        <p:spPr>
          <a:xfrm flipH="false" flipV="false" rot="0">
            <a:off x="7488194" y="2162175"/>
            <a:ext cx="5394120" cy="3721943"/>
          </a:xfrm>
          <a:custGeom>
            <a:avLst/>
            <a:gdLst/>
            <a:ahLst/>
            <a:cxnLst/>
            <a:rect r="r" b="b" t="t" l="l"/>
            <a:pathLst>
              <a:path h="3721943" w="5394120">
                <a:moveTo>
                  <a:pt x="0" y="0"/>
                </a:moveTo>
                <a:lnTo>
                  <a:pt x="5394120" y="0"/>
                </a:lnTo>
                <a:lnTo>
                  <a:pt x="5394120" y="3721943"/>
                </a:lnTo>
                <a:lnTo>
                  <a:pt x="0" y="3721943"/>
                </a:lnTo>
                <a:lnTo>
                  <a:pt x="0" y="0"/>
                </a:lnTo>
                <a:close/>
              </a:path>
            </a:pathLst>
          </a:custGeom>
          <a:blipFill>
            <a:blip r:embed="rId8"/>
            <a:stretch>
              <a:fillRect l="0" t="0" r="0" b="0"/>
            </a:stretch>
          </a:blipFill>
        </p:spPr>
      </p:sp>
      <p:sp>
        <p:nvSpPr>
          <p:cNvPr name="Freeform 8" id="8"/>
          <p:cNvSpPr/>
          <p:nvPr/>
        </p:nvSpPr>
        <p:spPr>
          <a:xfrm flipH="false" flipV="false" rot="0">
            <a:off x="12783944" y="4277334"/>
            <a:ext cx="5174542" cy="3725670"/>
          </a:xfrm>
          <a:custGeom>
            <a:avLst/>
            <a:gdLst/>
            <a:ahLst/>
            <a:cxnLst/>
            <a:rect r="r" b="b" t="t" l="l"/>
            <a:pathLst>
              <a:path h="3725670" w="5174542">
                <a:moveTo>
                  <a:pt x="0" y="0"/>
                </a:moveTo>
                <a:lnTo>
                  <a:pt x="5174542" y="0"/>
                </a:lnTo>
                <a:lnTo>
                  <a:pt x="5174542" y="3725671"/>
                </a:lnTo>
                <a:lnTo>
                  <a:pt x="0" y="3725671"/>
                </a:lnTo>
                <a:lnTo>
                  <a:pt x="0" y="0"/>
                </a:lnTo>
                <a:close/>
              </a:path>
            </a:pathLst>
          </a:custGeom>
          <a:blipFill>
            <a:blip r:embed="rId9"/>
            <a:stretch>
              <a:fillRect l="0" t="0" r="0" b="0"/>
            </a:stretch>
          </a:blipFill>
        </p:spPr>
      </p:sp>
      <p:sp>
        <p:nvSpPr>
          <p:cNvPr name="TextBox 9" id="9"/>
          <p:cNvSpPr txBox="true"/>
          <p:nvPr/>
        </p:nvSpPr>
        <p:spPr>
          <a:xfrm rot="0">
            <a:off x="1028700" y="2785464"/>
            <a:ext cx="6124240" cy="667131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1C0E04"/>
                </a:solidFill>
                <a:latin typeface="Playpen Sans"/>
                <a:ea typeface="Playpen Sans"/>
                <a:cs typeface="Playpen Sans"/>
                <a:sym typeface="Playpen Sans"/>
              </a:rPr>
              <a:t>K</a:t>
            </a:r>
            <a:r>
              <a:rPr lang="en-US" sz="2100" strike="noStrike" u="none">
                <a:solidFill>
                  <a:srgbClr val="1C0E04"/>
                </a:solidFill>
                <a:latin typeface="Playpen Sans"/>
                <a:ea typeface="Playpen Sans"/>
                <a:cs typeface="Playpen Sans"/>
                <a:sym typeface="Playpen Sans"/>
              </a:rPr>
              <a:t>ey Patient Characteristics:</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Age: 1-89 years (peak at 40-50)</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Gender: Balanced (48% F, 48% M, 4% Other)</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BMI: 15-45 kg/m² (mean 25)</a:t>
            </a:r>
          </a:p>
          <a:p>
            <a:pPr algn="l">
              <a:lnSpc>
                <a:spcPts val="2940"/>
              </a:lnSpc>
              <a:spcBef>
                <a:spcPct val="0"/>
              </a:spcBef>
            </a:pPr>
          </a:p>
          <a:p>
            <a:pPr algn="l" marL="0" indent="0" lvl="0">
              <a:lnSpc>
                <a:spcPts val="2940"/>
              </a:lnSpc>
              <a:spcBef>
                <a:spcPct val="0"/>
              </a:spcBef>
            </a:pPr>
            <a:r>
              <a:rPr lang="en-US" sz="2100" strike="noStrike" u="none">
                <a:solidFill>
                  <a:srgbClr val="1C0E04"/>
                </a:solidFill>
                <a:latin typeface="Playpen Sans"/>
                <a:ea typeface="Playpen Sans"/>
                <a:cs typeface="Playpen Sans"/>
                <a:sym typeface="Playpen Sans"/>
              </a:rPr>
              <a:t>Asthma Prevalence &amp; Control:</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24.3% have asthma (n=2,433)</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Only 3.5% well-controlled</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96.5% poorly/not controlled</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Average 1 ER visit annually</a:t>
            </a:r>
          </a:p>
          <a:p>
            <a:pPr algn="l">
              <a:lnSpc>
                <a:spcPts val="2940"/>
              </a:lnSpc>
              <a:spcBef>
                <a:spcPct val="0"/>
              </a:spcBef>
            </a:pPr>
          </a:p>
          <a:p>
            <a:pPr algn="l" marL="0" indent="0" lvl="0">
              <a:lnSpc>
                <a:spcPts val="2940"/>
              </a:lnSpc>
              <a:spcBef>
                <a:spcPct val="0"/>
              </a:spcBef>
            </a:pPr>
            <a:r>
              <a:rPr lang="en-US" sz="2100" strike="noStrike" u="none">
                <a:solidFill>
                  <a:srgbClr val="1C0E04"/>
                </a:solidFill>
                <a:latin typeface="Playpen Sans"/>
                <a:ea typeface="Playpen Sans"/>
                <a:cs typeface="Playpen Sans"/>
                <a:sym typeface="Playpen Sans"/>
              </a:rPr>
              <a:t>Behavioral &amp; Environmental:</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60.7% never-smokers</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49% moderate air pollution</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Mean medication adherence: 50%</a:t>
            </a:r>
          </a:p>
          <a:p>
            <a:pPr algn="l" marL="453390" indent="-226695" lvl="1">
              <a:lnSpc>
                <a:spcPts val="2940"/>
              </a:lnSpc>
              <a:spcBef>
                <a:spcPct val="0"/>
              </a:spcBef>
              <a:buFont typeface="Arial"/>
              <a:buChar char="•"/>
            </a:pPr>
            <a:r>
              <a:rPr lang="en-US" sz="2100" strike="noStrike" u="none">
                <a:solidFill>
                  <a:srgbClr val="1C0E04"/>
                </a:solidFill>
                <a:latin typeface="Playpen Sans"/>
                <a:ea typeface="Playpen Sans"/>
                <a:cs typeface="Playpen Sans"/>
                <a:sym typeface="Playpen Sans"/>
              </a:rPr>
              <a:t>30% have family history</a:t>
            </a:r>
          </a:p>
          <a:p>
            <a:pPr algn="l" marL="0" indent="0" lvl="0">
              <a:lnSpc>
                <a:spcPts val="2940"/>
              </a:lnSpc>
              <a:spcBef>
                <a:spcPct val="0"/>
              </a:spcBef>
            </a:pPr>
          </a:p>
        </p:txBody>
      </p:sp>
      <p:sp>
        <p:nvSpPr>
          <p:cNvPr name="Freeform 10" id="10"/>
          <p:cNvSpPr/>
          <p:nvPr/>
        </p:nvSpPr>
        <p:spPr>
          <a:xfrm flipH="false" flipV="false" rot="0">
            <a:off x="7621157" y="6337894"/>
            <a:ext cx="5128194" cy="3747820"/>
          </a:xfrm>
          <a:custGeom>
            <a:avLst/>
            <a:gdLst/>
            <a:ahLst/>
            <a:cxnLst/>
            <a:rect r="r" b="b" t="t" l="l"/>
            <a:pathLst>
              <a:path h="3747820" w="5128194">
                <a:moveTo>
                  <a:pt x="0" y="0"/>
                </a:moveTo>
                <a:lnTo>
                  <a:pt x="5128194" y="0"/>
                </a:lnTo>
                <a:lnTo>
                  <a:pt x="5128194" y="3747820"/>
                </a:lnTo>
                <a:lnTo>
                  <a:pt x="0" y="3747820"/>
                </a:lnTo>
                <a:lnTo>
                  <a:pt x="0" y="0"/>
                </a:lnTo>
                <a:close/>
              </a:path>
            </a:pathLst>
          </a:custGeom>
          <a:blipFill>
            <a:blip r:embed="rId10"/>
            <a:stretch>
              <a:fillRect l="-751" t="0" r="-75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795065"/>
            <a:ext cx="11669564" cy="1143000"/>
          </a:xfrm>
          <a:prstGeom prst="rect">
            <a:avLst/>
          </a:prstGeom>
        </p:spPr>
        <p:txBody>
          <a:bodyPr anchor="t" rtlCol="false" tIns="0" lIns="0" bIns="0" rIns="0">
            <a:spAutoFit/>
          </a:bodyPr>
          <a:lstStyle/>
          <a:p>
            <a:pPr algn="l" marL="0" indent="0" lvl="0">
              <a:lnSpc>
                <a:spcPts val="8999"/>
              </a:lnSpc>
            </a:pPr>
            <a:r>
              <a:rPr lang="en-US" sz="7499" spc="89">
                <a:solidFill>
                  <a:srgbClr val="915833">
                    <a:alpha val="80000"/>
                  </a:srgbClr>
                </a:solidFill>
                <a:latin typeface="More Sugar"/>
                <a:ea typeface="More Sugar"/>
                <a:cs typeface="More Sugar"/>
                <a:sym typeface="More Sugar"/>
              </a:rPr>
              <a:t>Research Question 1</a:t>
            </a:r>
          </a:p>
        </p:txBody>
      </p:sp>
      <p:sp>
        <p:nvSpPr>
          <p:cNvPr name="Freeform 4" id="4"/>
          <p:cNvSpPr/>
          <p:nvPr/>
        </p:nvSpPr>
        <p:spPr>
          <a:xfrm flipH="false" flipV="false" rot="-5400000">
            <a:off x="971333" y="8314108"/>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TextBox 5" id="5"/>
          <p:cNvSpPr txBox="true"/>
          <p:nvPr/>
        </p:nvSpPr>
        <p:spPr>
          <a:xfrm rot="0">
            <a:off x="1028700" y="2233340"/>
            <a:ext cx="10297499" cy="976630"/>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1C0E04"/>
                </a:solidFill>
                <a:latin typeface="Playpen Sans Bold"/>
                <a:ea typeface="Playpen Sans Bold"/>
                <a:cs typeface="Playpen Sans Bold"/>
                <a:sym typeface="Playpen Sans Bold"/>
              </a:rPr>
              <a:t>What</a:t>
            </a:r>
            <a:r>
              <a:rPr lang="en-US" b="true" sz="2799" strike="noStrike" u="none">
                <a:solidFill>
                  <a:srgbClr val="1C0E04"/>
                </a:solidFill>
                <a:latin typeface="Playpen Sans Bold"/>
                <a:ea typeface="Playpen Sans Bold"/>
                <a:cs typeface="Playpen Sans Bold"/>
                <a:sym typeface="Playpen Sans Bold"/>
              </a:rPr>
              <a:t> demographic, lifestyle, and environmental factors influence asthma severity?</a:t>
            </a:r>
          </a:p>
        </p:txBody>
      </p:sp>
      <p:grpSp>
        <p:nvGrpSpPr>
          <p:cNvPr name="Group 6" id="6"/>
          <p:cNvGrpSpPr/>
          <p:nvPr/>
        </p:nvGrpSpPr>
        <p:grpSpPr>
          <a:xfrm rot="0">
            <a:off x="11125057" y="-4726633"/>
            <a:ext cx="7162943" cy="8785673"/>
            <a:chOff x="0" y="0"/>
            <a:chExt cx="9550590" cy="11714230"/>
          </a:xfrm>
        </p:grpSpPr>
        <p:sp>
          <p:nvSpPr>
            <p:cNvPr name="Freeform 7" id="7"/>
            <p:cNvSpPr/>
            <p:nvPr/>
          </p:nvSpPr>
          <p:spPr>
            <a:xfrm flipH="false" flipV="false" rot="-5400000">
              <a:off x="-63989" y="63989"/>
              <a:ext cx="9307442" cy="9179464"/>
            </a:xfrm>
            <a:custGeom>
              <a:avLst/>
              <a:gdLst/>
              <a:ahLst/>
              <a:cxnLst/>
              <a:rect r="r" b="b" t="t" l="l"/>
              <a:pathLst>
                <a:path h="9179464" w="9307442">
                  <a:moveTo>
                    <a:pt x="0" y="0"/>
                  </a:moveTo>
                  <a:lnTo>
                    <a:pt x="9307442" y="0"/>
                  </a:lnTo>
                  <a:lnTo>
                    <a:pt x="9307442" y="9179464"/>
                  </a:lnTo>
                  <a:lnTo>
                    <a:pt x="0" y="9179464"/>
                  </a:lnTo>
                  <a:lnTo>
                    <a:pt x="0" y="0"/>
                  </a:lnTo>
                  <a:close/>
                </a:path>
              </a:pathLst>
            </a:custGeom>
            <a:blipFill>
              <a:blip r:embed="rId3">
                <a:alphaModFix amt="19999"/>
              </a:blip>
              <a:stretch>
                <a:fillRect l="0" t="0" r="0" b="0"/>
              </a:stretch>
            </a:blipFill>
          </p:spPr>
        </p:sp>
        <p:sp>
          <p:nvSpPr>
            <p:cNvPr name="Freeform 8" id="8"/>
            <p:cNvSpPr/>
            <p:nvPr/>
          </p:nvSpPr>
          <p:spPr>
            <a:xfrm flipH="true" flipV="false" rot="1442074">
              <a:off x="7003248" y="6770033"/>
              <a:ext cx="1480830" cy="603102"/>
            </a:xfrm>
            <a:custGeom>
              <a:avLst/>
              <a:gdLst/>
              <a:ahLst/>
              <a:cxnLst/>
              <a:rect r="r" b="b" t="t" l="l"/>
              <a:pathLst>
                <a:path h="603102" w="1480830">
                  <a:moveTo>
                    <a:pt x="1480830" y="0"/>
                  </a:moveTo>
                  <a:lnTo>
                    <a:pt x="0" y="0"/>
                  </a:lnTo>
                  <a:lnTo>
                    <a:pt x="0" y="603102"/>
                  </a:lnTo>
                  <a:lnTo>
                    <a:pt x="1480830" y="603102"/>
                  </a:lnTo>
                  <a:lnTo>
                    <a:pt x="148083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true" flipV="false" rot="-1377053">
              <a:off x="5763325" y="7239271"/>
              <a:ext cx="3126301" cy="4024721"/>
            </a:xfrm>
            <a:custGeom>
              <a:avLst/>
              <a:gdLst/>
              <a:ahLst/>
              <a:cxnLst/>
              <a:rect r="r" b="b" t="t" l="l"/>
              <a:pathLst>
                <a:path h="4024721" w="3126301">
                  <a:moveTo>
                    <a:pt x="3126301" y="0"/>
                  </a:moveTo>
                  <a:lnTo>
                    <a:pt x="0" y="0"/>
                  </a:lnTo>
                  <a:lnTo>
                    <a:pt x="0" y="4024721"/>
                  </a:lnTo>
                  <a:lnTo>
                    <a:pt x="3126301" y="4024721"/>
                  </a:lnTo>
                  <a:lnTo>
                    <a:pt x="3126301"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sp>
        <p:nvSpPr>
          <p:cNvPr name="TextBox 10" id="10"/>
          <p:cNvSpPr txBox="true"/>
          <p:nvPr/>
        </p:nvSpPr>
        <p:spPr>
          <a:xfrm rot="0">
            <a:off x="16049332" y="1124630"/>
            <a:ext cx="1067277" cy="1165860"/>
          </a:xfrm>
          <a:prstGeom prst="rect">
            <a:avLst/>
          </a:prstGeom>
        </p:spPr>
        <p:txBody>
          <a:bodyPr anchor="t" rtlCol="false" tIns="0" lIns="0" bIns="0" rIns="0">
            <a:spAutoFit/>
          </a:bodyPr>
          <a:lstStyle/>
          <a:p>
            <a:pPr algn="l" marL="0" indent="0" lvl="0">
              <a:lnSpc>
                <a:spcPts val="9360"/>
              </a:lnSpc>
              <a:spcBef>
                <a:spcPct val="0"/>
              </a:spcBef>
            </a:pPr>
            <a:r>
              <a:rPr lang="en-US" sz="7200" spc="86" strike="noStrike" u="none">
                <a:solidFill>
                  <a:srgbClr val="403229">
                    <a:alpha val="80000"/>
                  </a:srgbClr>
                </a:solidFill>
                <a:latin typeface="More Sugar"/>
                <a:ea typeface="More Sugar"/>
                <a:cs typeface="More Sugar"/>
                <a:sym typeface="More Sugar"/>
              </a:rPr>
              <a:t>1.</a:t>
            </a:r>
          </a:p>
        </p:txBody>
      </p:sp>
      <p:sp>
        <p:nvSpPr>
          <p:cNvPr name="TextBox 11" id="11"/>
          <p:cNvSpPr txBox="true"/>
          <p:nvPr/>
        </p:nvSpPr>
        <p:spPr>
          <a:xfrm rot="0">
            <a:off x="1028700" y="3523770"/>
            <a:ext cx="10297499" cy="295656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1C0E04"/>
                </a:solidFill>
                <a:latin typeface="Playpen Sans"/>
                <a:ea typeface="Playpen Sans"/>
                <a:cs typeface="Playpen Sans"/>
                <a:sym typeface="Playpen Sans"/>
              </a:rPr>
              <a:t>Method Used: Ordinal Logistic</a:t>
            </a:r>
            <a:r>
              <a:rPr lang="en-US" sz="2100" strike="noStrike" u="none">
                <a:solidFill>
                  <a:srgbClr val="1C0E04"/>
                </a:solidFill>
                <a:latin typeface="Playpen Sans"/>
                <a:ea typeface="Playpen Sans"/>
                <a:cs typeface="Playpen Sans"/>
                <a:sym typeface="Playpen Sans"/>
              </a:rPr>
              <a:t> Regression (POLR)</a:t>
            </a:r>
          </a:p>
          <a:p>
            <a:pPr algn="l" marL="453390" indent="-226695" lvl="1">
              <a:lnSpc>
                <a:spcPts val="2940"/>
              </a:lnSpc>
              <a:buFont typeface="Arial"/>
              <a:buChar char="•"/>
            </a:pPr>
            <a:r>
              <a:rPr lang="en-US" sz="2100" strike="noStrike" u="none">
                <a:solidFill>
                  <a:srgbClr val="1C0E04"/>
                </a:solidFill>
                <a:latin typeface="Playpen Sans"/>
                <a:ea typeface="Playpen Sans"/>
                <a:cs typeface="Playpen Sans"/>
                <a:sym typeface="Playpen Sans"/>
              </a:rPr>
              <a:t>Asthma Control Level has three ordered categories</a:t>
            </a:r>
          </a:p>
          <a:p>
            <a:pPr algn="l" marL="0" indent="0" lvl="0">
              <a:lnSpc>
                <a:spcPts val="2940"/>
              </a:lnSpc>
              <a:spcBef>
                <a:spcPct val="0"/>
              </a:spcBef>
            </a:pPr>
            <a:r>
              <a:rPr lang="en-US" sz="2100" strike="noStrike" u="none">
                <a:solidFill>
                  <a:srgbClr val="1C0E04"/>
                </a:solidFill>
                <a:latin typeface="Playpen Sans"/>
                <a:ea typeface="Playpen Sans"/>
                <a:cs typeface="Playpen Sans"/>
                <a:sym typeface="Playpen Sans"/>
              </a:rPr>
              <a:t> (Well Controlled → Poorly Controlled → Not Controlled).</a:t>
            </a:r>
          </a:p>
          <a:p>
            <a:pPr algn="l" marL="453390" indent="-226695" lvl="1">
              <a:lnSpc>
                <a:spcPts val="2940"/>
              </a:lnSpc>
              <a:buFont typeface="Arial"/>
              <a:buChar char="•"/>
            </a:pPr>
            <a:r>
              <a:rPr lang="en-US" sz="2100" strike="noStrike" u="none">
                <a:solidFill>
                  <a:srgbClr val="1C0E04"/>
                </a:solidFill>
                <a:latin typeface="Playpen Sans"/>
                <a:ea typeface="Playpen Sans"/>
                <a:cs typeface="Playpen Sans"/>
                <a:sym typeface="Playpen Sans"/>
              </a:rPr>
              <a:t>Ordinal Logistic Regression is the correct method when the outcome is ordered but not numeric.</a:t>
            </a:r>
          </a:p>
          <a:p>
            <a:pPr algn="l" marL="453390" indent="-226695" lvl="1">
              <a:lnSpc>
                <a:spcPts val="2940"/>
              </a:lnSpc>
              <a:buFont typeface="Arial"/>
              <a:buChar char="•"/>
            </a:pPr>
            <a:r>
              <a:rPr lang="en-US" sz="2100" strike="noStrike" u="none">
                <a:solidFill>
                  <a:srgbClr val="1C0E04"/>
                </a:solidFill>
                <a:latin typeface="Playpen Sans"/>
                <a:ea typeface="Playpen Sans"/>
                <a:cs typeface="Playpen Sans"/>
                <a:sym typeface="Playpen Sans"/>
              </a:rPr>
              <a:t>Captures changes in severity across levels and estimates the direction &amp; strength of predictors.</a:t>
            </a:r>
          </a:p>
          <a:p>
            <a:pPr algn="l" marL="0" indent="0" lvl="0">
              <a:lnSpc>
                <a:spcPts val="2940"/>
              </a:lnSpc>
              <a:spcBef>
                <a:spcPct val="0"/>
              </a:spcBef>
            </a:pPr>
          </a:p>
        </p:txBody>
      </p:sp>
      <p:sp>
        <p:nvSpPr>
          <p:cNvPr name="TextBox 12" id="12"/>
          <p:cNvSpPr txBox="true"/>
          <p:nvPr/>
        </p:nvSpPr>
        <p:spPr>
          <a:xfrm rot="0">
            <a:off x="1028700" y="6141765"/>
            <a:ext cx="11949067" cy="3699510"/>
          </a:xfrm>
          <a:prstGeom prst="rect">
            <a:avLst/>
          </a:prstGeom>
        </p:spPr>
        <p:txBody>
          <a:bodyPr anchor="t" rtlCol="false" tIns="0" lIns="0" bIns="0" rIns="0">
            <a:spAutoFit/>
          </a:bodyPr>
          <a:lstStyle/>
          <a:p>
            <a:pPr algn="l">
              <a:lnSpc>
                <a:spcPts val="2940"/>
              </a:lnSpc>
            </a:pPr>
            <a:r>
              <a:rPr lang="en-US" sz="2100">
                <a:solidFill>
                  <a:srgbClr val="1C0E04"/>
                </a:solidFill>
                <a:latin typeface="Playpen Sans"/>
                <a:ea typeface="Playpen Sans"/>
                <a:cs typeface="Playpen Sans"/>
                <a:sym typeface="Playpen Sans"/>
              </a:rPr>
              <a:t>Key Results (Outputs)</a:t>
            </a:r>
          </a:p>
          <a:p>
            <a:pPr algn="l">
              <a:lnSpc>
                <a:spcPts val="2940"/>
              </a:lnSpc>
            </a:pPr>
          </a:p>
          <a:p>
            <a:pPr algn="l">
              <a:lnSpc>
                <a:spcPts val="2940"/>
              </a:lnSpc>
            </a:pPr>
            <a:r>
              <a:rPr lang="en-US" sz="2100">
                <a:solidFill>
                  <a:srgbClr val="1C0E04"/>
                </a:solidFill>
                <a:latin typeface="Playpen Sans"/>
                <a:ea typeface="Playpen Sans"/>
                <a:cs typeface="Playpen Sans"/>
                <a:sym typeface="Playpen Sans"/>
              </a:rPr>
              <a:t>Significant</a:t>
            </a:r>
            <a:r>
              <a:rPr lang="en-US" sz="2100" strike="noStrike" u="none">
                <a:solidFill>
                  <a:srgbClr val="1C0E04"/>
                </a:solidFill>
                <a:latin typeface="Playpen Sans"/>
                <a:ea typeface="Playpen Sans"/>
                <a:cs typeface="Playpen Sans"/>
                <a:sym typeface="Playpen Sans"/>
              </a:rPr>
              <a:t> predictor</a:t>
            </a:r>
            <a:r>
              <a:rPr lang="en-US" sz="2100" strike="noStrike" u="none">
                <a:solidFill>
                  <a:srgbClr val="1C0E04"/>
                </a:solidFill>
                <a:latin typeface="Playpen Sans"/>
                <a:ea typeface="Playpen Sans"/>
                <a:cs typeface="Playpen Sans"/>
                <a:sym typeface="Playpen Sans"/>
              </a:rPr>
              <a:t>s:</a:t>
            </a:r>
          </a:p>
          <a:p>
            <a:pPr algn="l" marL="0" indent="0" lvl="0">
              <a:lnSpc>
                <a:spcPts val="2940"/>
              </a:lnSpc>
              <a:spcBef>
                <a:spcPct val="0"/>
              </a:spcBef>
            </a:pPr>
            <a:r>
              <a:rPr lang="en-US" sz="2100" strike="noStrike" u="none">
                <a:solidFill>
                  <a:srgbClr val="1C0E04"/>
                </a:solidFill>
                <a:latin typeface="Playpen Sans"/>
                <a:ea typeface="Playpen Sans"/>
                <a:cs typeface="Playpen Sans"/>
                <a:sym typeface="Playpen Sans"/>
              </a:rPr>
              <a:t>o  Higher Air Pollution → higher odds of</a:t>
            </a:r>
            <a:r>
              <a:rPr lang="en-US" sz="2100" strike="noStrike" u="none">
                <a:solidFill>
                  <a:srgbClr val="1C0E04"/>
                </a:solidFill>
                <a:latin typeface="Playpen Sans"/>
                <a:ea typeface="Playpen Sans"/>
                <a:cs typeface="Playpen Sans"/>
                <a:sym typeface="Playpen Sans"/>
              </a:rPr>
              <a:t> poor control</a:t>
            </a:r>
          </a:p>
          <a:p>
            <a:pPr algn="l" marL="0" indent="0" lvl="0">
              <a:lnSpc>
                <a:spcPts val="2940"/>
              </a:lnSpc>
              <a:spcBef>
                <a:spcPct val="0"/>
              </a:spcBef>
            </a:pPr>
            <a:r>
              <a:rPr lang="en-US" sz="2100" strike="noStrike" u="none">
                <a:solidFill>
                  <a:srgbClr val="1C0E04"/>
                </a:solidFill>
                <a:latin typeface="Playpen Sans"/>
                <a:ea typeface="Playpen Sans"/>
                <a:cs typeface="Playpen Sans"/>
                <a:sym typeface="Playpen Sans"/>
              </a:rPr>
              <a:t>o  Lower Medication Adherence → worse severity</a:t>
            </a:r>
          </a:p>
          <a:p>
            <a:pPr algn="l">
              <a:lnSpc>
                <a:spcPts val="2940"/>
              </a:lnSpc>
            </a:pPr>
            <a:r>
              <a:rPr lang="en-US" sz="2100" strike="noStrike" u="none">
                <a:solidFill>
                  <a:srgbClr val="1C0E04"/>
                </a:solidFill>
                <a:latin typeface="Playpen Sans"/>
                <a:ea typeface="Playpen Sans"/>
                <a:cs typeface="Playpen Sans"/>
                <a:sym typeface="Playpen Sans"/>
              </a:rPr>
              <a:t>o  Smoking Status, BMI, Age, and Como</a:t>
            </a:r>
            <a:r>
              <a:rPr lang="en-US" sz="2100" strike="noStrike" u="none">
                <a:solidFill>
                  <a:srgbClr val="1C0E04"/>
                </a:solidFill>
                <a:latin typeface="Playpen Sans"/>
                <a:ea typeface="Playpen Sans"/>
                <a:cs typeface="Playpen Sans"/>
                <a:sym typeface="Playpen Sans"/>
              </a:rPr>
              <a:t>rbidities also significant</a:t>
            </a:r>
          </a:p>
          <a:p>
            <a:pPr algn="l">
              <a:lnSpc>
                <a:spcPts val="2940"/>
              </a:lnSpc>
            </a:pPr>
            <a:r>
              <a:rPr lang="en-US" sz="2100" strike="noStrike" u="none">
                <a:solidFill>
                  <a:srgbClr val="1C0E04"/>
                </a:solidFill>
                <a:latin typeface="Playpen Sans"/>
                <a:ea typeface="Playpen Sans"/>
                <a:cs typeface="Playpen Sans"/>
                <a:sym typeface="Playpen Sans"/>
              </a:rPr>
              <a:t>Interpretation:</a:t>
            </a:r>
          </a:p>
          <a:p>
            <a:pPr algn="l">
              <a:lnSpc>
                <a:spcPts val="2940"/>
              </a:lnSpc>
            </a:pPr>
            <a:r>
              <a:rPr lang="en-US" sz="2100" strike="noStrike" u="none">
                <a:solidFill>
                  <a:srgbClr val="1C0E04"/>
                </a:solidFill>
                <a:latin typeface="Playpen Sans"/>
                <a:ea typeface="Playpen Sans"/>
                <a:cs typeface="Playpen Sans"/>
                <a:sym typeface="Playpen Sans"/>
              </a:rPr>
              <a:t> Patients with low adherence and high pollution exposure are much more likely to fall into poorly or not-controlled asthma categories.</a:t>
            </a:r>
          </a:p>
          <a:p>
            <a:pPr algn="l" marL="0" indent="0" lvl="0">
              <a:lnSpc>
                <a:spcPts val="2940"/>
              </a:lnSpc>
              <a:spcBef>
                <a:spcPct val="0"/>
              </a:spcBef>
            </a:pPr>
          </a:p>
        </p:txBody>
      </p:sp>
      <p:sp>
        <p:nvSpPr>
          <p:cNvPr name="Freeform 13" id="13"/>
          <p:cNvSpPr/>
          <p:nvPr/>
        </p:nvSpPr>
        <p:spPr>
          <a:xfrm flipH="false" flipV="false" rot="0">
            <a:off x="12977767" y="6541683"/>
            <a:ext cx="4764047" cy="3430114"/>
          </a:xfrm>
          <a:custGeom>
            <a:avLst/>
            <a:gdLst/>
            <a:ahLst/>
            <a:cxnLst/>
            <a:rect r="r" b="b" t="t" l="l"/>
            <a:pathLst>
              <a:path h="3430114" w="4764047">
                <a:moveTo>
                  <a:pt x="0" y="0"/>
                </a:moveTo>
                <a:lnTo>
                  <a:pt x="4764047" y="0"/>
                </a:lnTo>
                <a:lnTo>
                  <a:pt x="4764047" y="3430114"/>
                </a:lnTo>
                <a:lnTo>
                  <a:pt x="0" y="3430114"/>
                </a:lnTo>
                <a:lnTo>
                  <a:pt x="0" y="0"/>
                </a:lnTo>
                <a:close/>
              </a:path>
            </a:pathLst>
          </a:custGeom>
          <a:blipFill>
            <a:blip r:embed="rId8"/>
            <a:stretch>
              <a:fillRect l="0" t="0" r="0" b="0"/>
            </a:stretch>
          </a:blipFill>
        </p:spPr>
      </p:sp>
      <p:sp>
        <p:nvSpPr>
          <p:cNvPr name="Freeform 14" id="14"/>
          <p:cNvSpPr/>
          <p:nvPr/>
        </p:nvSpPr>
        <p:spPr>
          <a:xfrm flipH="false" flipV="false" rot="0">
            <a:off x="11326199" y="3136981"/>
            <a:ext cx="4643540" cy="3343349"/>
          </a:xfrm>
          <a:custGeom>
            <a:avLst/>
            <a:gdLst/>
            <a:ahLst/>
            <a:cxnLst/>
            <a:rect r="r" b="b" t="t" l="l"/>
            <a:pathLst>
              <a:path h="3343349" w="4643540">
                <a:moveTo>
                  <a:pt x="0" y="0"/>
                </a:moveTo>
                <a:lnTo>
                  <a:pt x="4643541" y="0"/>
                </a:lnTo>
                <a:lnTo>
                  <a:pt x="4643541" y="3343349"/>
                </a:lnTo>
                <a:lnTo>
                  <a:pt x="0" y="3343349"/>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084308"/>
            <a:ext cx="11669564" cy="1143000"/>
          </a:xfrm>
          <a:prstGeom prst="rect">
            <a:avLst/>
          </a:prstGeom>
        </p:spPr>
        <p:txBody>
          <a:bodyPr anchor="t" rtlCol="false" tIns="0" lIns="0" bIns="0" rIns="0">
            <a:spAutoFit/>
          </a:bodyPr>
          <a:lstStyle/>
          <a:p>
            <a:pPr algn="l" marL="0" indent="0" lvl="0">
              <a:lnSpc>
                <a:spcPts val="8999"/>
              </a:lnSpc>
            </a:pPr>
            <a:r>
              <a:rPr lang="en-US" sz="7499" spc="89">
                <a:solidFill>
                  <a:srgbClr val="915833">
                    <a:alpha val="80000"/>
                  </a:srgbClr>
                </a:solidFill>
                <a:latin typeface="More Sugar"/>
                <a:ea typeface="More Sugar"/>
                <a:cs typeface="More Sugar"/>
                <a:sym typeface="More Sugar"/>
              </a:rPr>
              <a:t>Research Question 2</a:t>
            </a:r>
          </a:p>
        </p:txBody>
      </p:sp>
      <p:sp>
        <p:nvSpPr>
          <p:cNvPr name="Freeform 4" id="4"/>
          <p:cNvSpPr/>
          <p:nvPr/>
        </p:nvSpPr>
        <p:spPr>
          <a:xfrm flipH="false" flipV="false" rot="-5400000">
            <a:off x="971333" y="8314108"/>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Freeform 5" id="5"/>
          <p:cNvSpPr/>
          <p:nvPr/>
        </p:nvSpPr>
        <p:spPr>
          <a:xfrm flipH="true" flipV="false" rot="0">
            <a:off x="2037561" y="6446335"/>
            <a:ext cx="2956073" cy="2547598"/>
          </a:xfrm>
          <a:custGeom>
            <a:avLst/>
            <a:gdLst/>
            <a:ahLst/>
            <a:cxnLst/>
            <a:rect r="r" b="b" t="t" l="l"/>
            <a:pathLst>
              <a:path h="2547598" w="2956073">
                <a:moveTo>
                  <a:pt x="2956074" y="0"/>
                </a:moveTo>
                <a:lnTo>
                  <a:pt x="0" y="0"/>
                </a:lnTo>
                <a:lnTo>
                  <a:pt x="0" y="2547597"/>
                </a:lnTo>
                <a:lnTo>
                  <a:pt x="2956074" y="2547597"/>
                </a:lnTo>
                <a:lnTo>
                  <a:pt x="29560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3701673"/>
            <a:ext cx="13183359" cy="207264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1C0E04"/>
                </a:solidFill>
                <a:latin typeface="Playpen Sans"/>
                <a:ea typeface="Playpen Sans"/>
                <a:cs typeface="Playpen Sans"/>
                <a:sym typeface="Playpen Sans"/>
              </a:rPr>
              <a:t>Method Used: Binary Logistic</a:t>
            </a:r>
            <a:r>
              <a:rPr lang="en-US" sz="2400" strike="noStrike" u="none">
                <a:solidFill>
                  <a:srgbClr val="1C0E04"/>
                </a:solidFill>
                <a:latin typeface="Playpen Sans"/>
                <a:ea typeface="Playpen Sans"/>
                <a:cs typeface="Playpen Sans"/>
                <a:sym typeface="Playpen Sans"/>
              </a:rPr>
              <a:t> Regression</a:t>
            </a:r>
          </a:p>
          <a:p>
            <a:pPr algn="l" marL="518160" indent="-259080" lvl="1">
              <a:lnSpc>
                <a:spcPts val="3359"/>
              </a:lnSpc>
              <a:buFont typeface="Arial"/>
              <a:buChar char="•"/>
            </a:pPr>
            <a:r>
              <a:rPr lang="en-US" sz="2400" strike="noStrike" u="none">
                <a:solidFill>
                  <a:srgbClr val="1C0E04"/>
                </a:solidFill>
                <a:latin typeface="Playpen Sans"/>
                <a:ea typeface="Playpen Sans"/>
                <a:cs typeface="Playpen Sans"/>
                <a:sym typeface="Playpen Sans"/>
              </a:rPr>
              <a:t>Outcome variable: Multiple ER Visits (2+ per year)</a:t>
            </a:r>
          </a:p>
          <a:p>
            <a:pPr algn="l" marL="518160" indent="-259080" lvl="1">
              <a:lnSpc>
                <a:spcPts val="3359"/>
              </a:lnSpc>
              <a:buFont typeface="Arial"/>
              <a:buChar char="•"/>
            </a:pPr>
            <a:r>
              <a:rPr lang="en-US" sz="2400" strike="noStrike" u="none">
                <a:solidFill>
                  <a:srgbClr val="1C0E04"/>
                </a:solidFill>
                <a:latin typeface="Playpen Sans"/>
                <a:ea typeface="Playpen Sans"/>
                <a:cs typeface="Playpen Sans"/>
                <a:sym typeface="Playpen Sans"/>
              </a:rPr>
              <a:t>Binary outcome m</a:t>
            </a:r>
            <a:r>
              <a:rPr lang="en-US" sz="2400" strike="noStrike" u="none">
                <a:solidFill>
                  <a:srgbClr val="1C0E04"/>
                </a:solidFill>
                <a:latin typeface="Playpen Sans"/>
                <a:ea typeface="Playpen Sans"/>
                <a:cs typeface="Playpen Sans"/>
                <a:sym typeface="Playpen Sans"/>
              </a:rPr>
              <a:t>akes logistic regression the correct method</a:t>
            </a:r>
          </a:p>
          <a:p>
            <a:pPr algn="l" marL="518160" indent="-259080" lvl="1">
              <a:lnSpc>
                <a:spcPts val="3359"/>
              </a:lnSpc>
              <a:buFont typeface="Arial"/>
              <a:buChar char="•"/>
            </a:pPr>
            <a:r>
              <a:rPr lang="en-US" sz="2400" strike="noStrike" u="none">
                <a:solidFill>
                  <a:srgbClr val="1C0E04"/>
                </a:solidFill>
                <a:latin typeface="Playpen Sans"/>
                <a:ea typeface="Playpen Sans"/>
                <a:cs typeface="Playpen Sans"/>
                <a:sym typeface="Playpen Sans"/>
              </a:rPr>
              <a:t>Estimates probability of high healthcare utilization</a:t>
            </a:r>
          </a:p>
          <a:p>
            <a:pPr algn="l" marL="0" indent="0" lvl="0">
              <a:lnSpc>
                <a:spcPts val="3359"/>
              </a:lnSpc>
              <a:spcBef>
                <a:spcPct val="0"/>
              </a:spcBef>
            </a:pPr>
          </a:p>
        </p:txBody>
      </p:sp>
      <p:sp>
        <p:nvSpPr>
          <p:cNvPr name="Freeform 7" id="7"/>
          <p:cNvSpPr/>
          <p:nvPr/>
        </p:nvSpPr>
        <p:spPr>
          <a:xfrm flipH="false" flipV="false" rot="0">
            <a:off x="9737006" y="5143500"/>
            <a:ext cx="6566908" cy="4799270"/>
          </a:xfrm>
          <a:custGeom>
            <a:avLst/>
            <a:gdLst/>
            <a:ahLst/>
            <a:cxnLst/>
            <a:rect r="r" b="b" t="t" l="l"/>
            <a:pathLst>
              <a:path h="4799270" w="6566908">
                <a:moveTo>
                  <a:pt x="0" y="0"/>
                </a:moveTo>
                <a:lnTo>
                  <a:pt x="6566908" y="0"/>
                </a:lnTo>
                <a:lnTo>
                  <a:pt x="6566908" y="4799270"/>
                </a:lnTo>
                <a:lnTo>
                  <a:pt x="0" y="4799270"/>
                </a:lnTo>
                <a:lnTo>
                  <a:pt x="0" y="0"/>
                </a:lnTo>
                <a:close/>
              </a:path>
            </a:pathLst>
          </a:custGeom>
          <a:blipFill>
            <a:blip r:embed="rId6"/>
            <a:stretch>
              <a:fillRect l="-751" t="0" r="-751" b="0"/>
            </a:stretch>
          </a:blipFill>
        </p:spPr>
      </p:sp>
      <p:grpSp>
        <p:nvGrpSpPr>
          <p:cNvPr name="Group 8" id="8"/>
          <p:cNvGrpSpPr/>
          <p:nvPr/>
        </p:nvGrpSpPr>
        <p:grpSpPr>
          <a:xfrm rot="0">
            <a:off x="11225993" y="-4922098"/>
            <a:ext cx="7062007" cy="8661871"/>
            <a:chOff x="0" y="0"/>
            <a:chExt cx="9416009" cy="11549161"/>
          </a:xfrm>
        </p:grpSpPr>
        <p:sp>
          <p:nvSpPr>
            <p:cNvPr name="Freeform 9" id="9"/>
            <p:cNvSpPr/>
            <p:nvPr/>
          </p:nvSpPr>
          <p:spPr>
            <a:xfrm flipH="false" flipV="false" rot="-5400000">
              <a:off x="-63087" y="63087"/>
              <a:ext cx="9176287" cy="9050113"/>
            </a:xfrm>
            <a:custGeom>
              <a:avLst/>
              <a:gdLst/>
              <a:ahLst/>
              <a:cxnLst/>
              <a:rect r="r" b="b" t="t" l="l"/>
              <a:pathLst>
                <a:path h="9050113" w="9176287">
                  <a:moveTo>
                    <a:pt x="0" y="0"/>
                  </a:moveTo>
                  <a:lnTo>
                    <a:pt x="9176287" y="0"/>
                  </a:lnTo>
                  <a:lnTo>
                    <a:pt x="9176287" y="9050113"/>
                  </a:lnTo>
                  <a:lnTo>
                    <a:pt x="0" y="9050113"/>
                  </a:lnTo>
                  <a:lnTo>
                    <a:pt x="0" y="0"/>
                  </a:lnTo>
                  <a:close/>
                </a:path>
              </a:pathLst>
            </a:custGeom>
            <a:blipFill>
              <a:blip r:embed="rId3">
                <a:alphaModFix amt="19999"/>
              </a:blip>
              <a:stretch>
                <a:fillRect l="0" t="0" r="0" b="0"/>
              </a:stretch>
            </a:blipFill>
          </p:spPr>
        </p:sp>
        <p:sp>
          <p:nvSpPr>
            <p:cNvPr name="Freeform 10" id="10"/>
            <p:cNvSpPr/>
            <p:nvPr/>
          </p:nvSpPr>
          <p:spPr>
            <a:xfrm flipH="true" flipV="false" rot="1442074">
              <a:off x="6904563" y="6674634"/>
              <a:ext cx="1459963" cy="594603"/>
            </a:xfrm>
            <a:custGeom>
              <a:avLst/>
              <a:gdLst/>
              <a:ahLst/>
              <a:cxnLst/>
              <a:rect r="r" b="b" t="t" l="l"/>
              <a:pathLst>
                <a:path h="594603" w="1459963">
                  <a:moveTo>
                    <a:pt x="1459963" y="0"/>
                  </a:moveTo>
                  <a:lnTo>
                    <a:pt x="0" y="0"/>
                  </a:lnTo>
                  <a:lnTo>
                    <a:pt x="0" y="594603"/>
                  </a:lnTo>
                  <a:lnTo>
                    <a:pt x="1459963" y="594603"/>
                  </a:lnTo>
                  <a:lnTo>
                    <a:pt x="1459963"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1377053">
              <a:off x="5682112" y="7137260"/>
              <a:ext cx="3082248" cy="3968007"/>
            </a:xfrm>
            <a:custGeom>
              <a:avLst/>
              <a:gdLst/>
              <a:ahLst/>
              <a:cxnLst/>
              <a:rect r="r" b="b" t="t" l="l"/>
              <a:pathLst>
                <a:path h="3968007" w="3082248">
                  <a:moveTo>
                    <a:pt x="3082247" y="0"/>
                  </a:moveTo>
                  <a:lnTo>
                    <a:pt x="0" y="0"/>
                  </a:lnTo>
                  <a:lnTo>
                    <a:pt x="0" y="3968007"/>
                  </a:lnTo>
                  <a:lnTo>
                    <a:pt x="3082247" y="3968007"/>
                  </a:lnTo>
                  <a:lnTo>
                    <a:pt x="3082247"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sp>
        <p:nvSpPr>
          <p:cNvPr name="TextBox 12" id="12"/>
          <p:cNvSpPr txBox="true"/>
          <p:nvPr/>
        </p:nvSpPr>
        <p:spPr>
          <a:xfrm rot="0">
            <a:off x="1028700" y="2458343"/>
            <a:ext cx="10297499" cy="976630"/>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1C0E04"/>
                </a:solidFill>
                <a:latin typeface="Playpen Sans Bold"/>
                <a:ea typeface="Playpen Sans Bold"/>
                <a:cs typeface="Playpen Sans Bold"/>
                <a:sym typeface="Playpen Sans Bold"/>
              </a:rPr>
              <a:t>Can w</a:t>
            </a:r>
            <a:r>
              <a:rPr lang="en-US" b="true" sz="2799" strike="noStrike" u="none">
                <a:solidFill>
                  <a:srgbClr val="1C0E04"/>
                </a:solidFill>
                <a:latin typeface="Playpen Sans Bold"/>
                <a:ea typeface="Playpen Sans Bold"/>
                <a:cs typeface="Playpen Sans Bold"/>
                <a:sym typeface="Playpen Sans Bold"/>
              </a:rPr>
              <a:t>e predict likelihood of repeated ER visits (proxy for readmission)?</a:t>
            </a:r>
          </a:p>
        </p:txBody>
      </p:sp>
      <p:sp>
        <p:nvSpPr>
          <p:cNvPr name="TextBox 13" id="13"/>
          <p:cNvSpPr txBox="true"/>
          <p:nvPr/>
        </p:nvSpPr>
        <p:spPr>
          <a:xfrm rot="0">
            <a:off x="15927011" y="952500"/>
            <a:ext cx="1067277" cy="1165860"/>
          </a:xfrm>
          <a:prstGeom prst="rect">
            <a:avLst/>
          </a:prstGeom>
        </p:spPr>
        <p:txBody>
          <a:bodyPr anchor="t" rtlCol="false" tIns="0" lIns="0" bIns="0" rIns="0">
            <a:spAutoFit/>
          </a:bodyPr>
          <a:lstStyle/>
          <a:p>
            <a:pPr algn="l" marL="0" indent="0" lvl="0">
              <a:lnSpc>
                <a:spcPts val="9360"/>
              </a:lnSpc>
              <a:spcBef>
                <a:spcPct val="0"/>
              </a:spcBef>
            </a:pPr>
            <a:r>
              <a:rPr lang="en-US" sz="7200" spc="86" strike="noStrike" u="none">
                <a:solidFill>
                  <a:srgbClr val="403229">
                    <a:alpha val="80000"/>
                  </a:srgbClr>
                </a:solidFill>
                <a:latin typeface="More Sugar"/>
                <a:ea typeface="More Sugar"/>
                <a:cs typeface="More Sugar"/>
                <a:sym typeface="More Sugar"/>
              </a:rPr>
              <a:t>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084308"/>
            <a:ext cx="11669564" cy="1143000"/>
          </a:xfrm>
          <a:prstGeom prst="rect">
            <a:avLst/>
          </a:prstGeom>
        </p:spPr>
        <p:txBody>
          <a:bodyPr anchor="t" rtlCol="false" tIns="0" lIns="0" bIns="0" rIns="0">
            <a:spAutoFit/>
          </a:bodyPr>
          <a:lstStyle/>
          <a:p>
            <a:pPr algn="l" marL="0" indent="0" lvl="0">
              <a:lnSpc>
                <a:spcPts val="8999"/>
              </a:lnSpc>
            </a:pPr>
            <a:r>
              <a:rPr lang="en-US" sz="7499" spc="89">
                <a:solidFill>
                  <a:srgbClr val="915833">
                    <a:alpha val="80000"/>
                  </a:srgbClr>
                </a:solidFill>
                <a:latin typeface="More Sugar"/>
                <a:ea typeface="More Sugar"/>
                <a:cs typeface="More Sugar"/>
                <a:sym typeface="More Sugar"/>
              </a:rPr>
              <a:t>Research Question 2</a:t>
            </a:r>
          </a:p>
        </p:txBody>
      </p:sp>
      <p:sp>
        <p:nvSpPr>
          <p:cNvPr name="Freeform 4" id="4"/>
          <p:cNvSpPr/>
          <p:nvPr/>
        </p:nvSpPr>
        <p:spPr>
          <a:xfrm flipH="false" flipV="false" rot="-5400000">
            <a:off x="971333" y="8314108"/>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Freeform 5" id="5"/>
          <p:cNvSpPr/>
          <p:nvPr/>
        </p:nvSpPr>
        <p:spPr>
          <a:xfrm flipH="true" flipV="false" rot="0">
            <a:off x="0" y="8685406"/>
            <a:ext cx="1858390" cy="1601594"/>
          </a:xfrm>
          <a:custGeom>
            <a:avLst/>
            <a:gdLst/>
            <a:ahLst/>
            <a:cxnLst/>
            <a:rect r="r" b="b" t="t" l="l"/>
            <a:pathLst>
              <a:path h="1601594" w="1858390">
                <a:moveTo>
                  <a:pt x="1858390" y="0"/>
                </a:moveTo>
                <a:lnTo>
                  <a:pt x="0" y="0"/>
                </a:lnTo>
                <a:lnTo>
                  <a:pt x="0" y="1601594"/>
                </a:lnTo>
                <a:lnTo>
                  <a:pt x="1858390" y="1601594"/>
                </a:lnTo>
                <a:lnTo>
                  <a:pt x="18583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02146" y="5555649"/>
            <a:ext cx="5177707" cy="4459300"/>
          </a:xfrm>
          <a:custGeom>
            <a:avLst/>
            <a:gdLst/>
            <a:ahLst/>
            <a:cxnLst/>
            <a:rect r="r" b="b" t="t" l="l"/>
            <a:pathLst>
              <a:path h="4459300" w="5177707">
                <a:moveTo>
                  <a:pt x="0" y="0"/>
                </a:moveTo>
                <a:lnTo>
                  <a:pt x="5177707" y="0"/>
                </a:lnTo>
                <a:lnTo>
                  <a:pt x="5177707" y="4459300"/>
                </a:lnTo>
                <a:lnTo>
                  <a:pt x="0" y="4459300"/>
                </a:lnTo>
                <a:lnTo>
                  <a:pt x="0" y="0"/>
                </a:lnTo>
                <a:close/>
              </a:path>
            </a:pathLst>
          </a:custGeom>
          <a:blipFill>
            <a:blip r:embed="rId6"/>
            <a:stretch>
              <a:fillRect l="0" t="0" r="0" b="0"/>
            </a:stretch>
          </a:blipFill>
        </p:spPr>
      </p:sp>
      <p:sp>
        <p:nvSpPr>
          <p:cNvPr name="Freeform 7" id="7"/>
          <p:cNvSpPr/>
          <p:nvPr/>
        </p:nvSpPr>
        <p:spPr>
          <a:xfrm flipH="false" flipV="false" rot="0">
            <a:off x="10504025" y="5072824"/>
            <a:ext cx="7267831" cy="4942125"/>
          </a:xfrm>
          <a:custGeom>
            <a:avLst/>
            <a:gdLst/>
            <a:ahLst/>
            <a:cxnLst/>
            <a:rect r="r" b="b" t="t" l="l"/>
            <a:pathLst>
              <a:path h="4942125" w="7267831">
                <a:moveTo>
                  <a:pt x="0" y="0"/>
                </a:moveTo>
                <a:lnTo>
                  <a:pt x="7267831" y="0"/>
                </a:lnTo>
                <a:lnTo>
                  <a:pt x="7267831" y="4942125"/>
                </a:lnTo>
                <a:lnTo>
                  <a:pt x="0" y="4942125"/>
                </a:lnTo>
                <a:lnTo>
                  <a:pt x="0" y="0"/>
                </a:lnTo>
                <a:close/>
              </a:path>
            </a:pathLst>
          </a:custGeom>
          <a:blipFill>
            <a:blip r:embed="rId7"/>
            <a:stretch>
              <a:fillRect l="0" t="0" r="0" b="0"/>
            </a:stretch>
          </a:blipFill>
        </p:spPr>
      </p:sp>
      <p:sp>
        <p:nvSpPr>
          <p:cNvPr name="TextBox 8" id="8"/>
          <p:cNvSpPr txBox="true"/>
          <p:nvPr/>
        </p:nvSpPr>
        <p:spPr>
          <a:xfrm rot="0">
            <a:off x="929195" y="2594696"/>
            <a:ext cx="11498453" cy="2910840"/>
          </a:xfrm>
          <a:prstGeom prst="rect">
            <a:avLst/>
          </a:prstGeom>
        </p:spPr>
        <p:txBody>
          <a:bodyPr anchor="t" rtlCol="false" tIns="0" lIns="0" bIns="0" rIns="0">
            <a:spAutoFit/>
          </a:bodyPr>
          <a:lstStyle/>
          <a:p>
            <a:pPr algn="l">
              <a:lnSpc>
                <a:spcPts val="3359"/>
              </a:lnSpc>
            </a:pPr>
            <a:r>
              <a:rPr lang="en-US" sz="2400">
                <a:solidFill>
                  <a:srgbClr val="1C0E04"/>
                </a:solidFill>
                <a:latin typeface="Playpen Sans"/>
                <a:ea typeface="Playpen Sans"/>
                <a:cs typeface="Playpen Sans"/>
                <a:sym typeface="Playpen Sans"/>
              </a:rPr>
              <a:t>Key Results</a:t>
            </a:r>
            <a:r>
              <a:rPr lang="en-US" sz="2400" strike="noStrike" u="none">
                <a:solidFill>
                  <a:srgbClr val="1C0E04"/>
                </a:solidFill>
                <a:latin typeface="Playpen Sans"/>
                <a:ea typeface="Playpen Sans"/>
                <a:cs typeface="Playpen Sans"/>
                <a:sym typeface="Playpen Sans"/>
              </a:rPr>
              <a:t>:</a:t>
            </a:r>
          </a:p>
          <a:p>
            <a:pPr algn="l" marL="518160" indent="-259080" lvl="1">
              <a:lnSpc>
                <a:spcPts val="3359"/>
              </a:lnSpc>
              <a:buFont typeface="Arial"/>
              <a:buChar char="•"/>
            </a:pPr>
            <a:r>
              <a:rPr lang="en-US" sz="2400" strike="noStrike" u="none">
                <a:solidFill>
                  <a:srgbClr val="1C0E04"/>
                </a:solidFill>
                <a:latin typeface="Playpen Sans"/>
                <a:ea typeface="Playpen Sans"/>
                <a:cs typeface="Playpen Sans"/>
                <a:sym typeface="Playpen Sans"/>
              </a:rPr>
              <a:t>High FeNO, low medication adherence, smoking, comorbidities, and high pollution significantly increase the odds of repeated ER visits</a:t>
            </a:r>
          </a:p>
          <a:p>
            <a:pPr algn="l" marL="518160" indent="-259080" lvl="1">
              <a:lnSpc>
                <a:spcPts val="3359"/>
              </a:lnSpc>
              <a:buFont typeface="Arial"/>
              <a:buChar char="•"/>
            </a:pPr>
            <a:r>
              <a:rPr lang="en-US" sz="2400" strike="noStrike" u="none">
                <a:solidFill>
                  <a:srgbClr val="1C0E04"/>
                </a:solidFill>
                <a:latin typeface="Playpen Sans"/>
                <a:ea typeface="Playpen Sans"/>
                <a:cs typeface="Playpen Sans"/>
                <a:sym typeface="Playpen Sans"/>
              </a:rPr>
              <a:t>Model performance: AUC ≈ 0.759 (good predictive power)</a:t>
            </a:r>
          </a:p>
          <a:p>
            <a:pPr algn="l" marL="518160" indent="-259080" lvl="1">
              <a:lnSpc>
                <a:spcPts val="3359"/>
              </a:lnSpc>
              <a:buFont typeface="Arial"/>
              <a:buChar char="•"/>
            </a:pPr>
            <a:r>
              <a:rPr lang="en-US" sz="2400" strike="noStrike" u="none">
                <a:solidFill>
                  <a:srgbClr val="1C0E04"/>
                </a:solidFill>
                <a:latin typeface="Playpen Sans"/>
                <a:ea typeface="Playpen Sans"/>
                <a:cs typeface="Playpen Sans"/>
                <a:sym typeface="Playpen Sans"/>
              </a:rPr>
              <a:t>LASSO logistic regression was used for variable selection and showed similar AUC.</a:t>
            </a:r>
          </a:p>
          <a:p>
            <a:pPr algn="l" marL="0" indent="0" lvl="0">
              <a:lnSpc>
                <a:spcPts val="3359"/>
              </a:lnSpc>
              <a:spcBef>
                <a:spcPct val="0"/>
              </a:spcBef>
            </a:pPr>
          </a:p>
        </p:txBody>
      </p:sp>
      <p:sp>
        <p:nvSpPr>
          <p:cNvPr name="TextBox 9" id="9"/>
          <p:cNvSpPr txBox="true"/>
          <p:nvPr/>
        </p:nvSpPr>
        <p:spPr>
          <a:xfrm rot="0">
            <a:off x="15927011" y="952500"/>
            <a:ext cx="1067277" cy="1165860"/>
          </a:xfrm>
          <a:prstGeom prst="rect">
            <a:avLst/>
          </a:prstGeom>
        </p:spPr>
        <p:txBody>
          <a:bodyPr anchor="t" rtlCol="false" tIns="0" lIns="0" bIns="0" rIns="0">
            <a:spAutoFit/>
          </a:bodyPr>
          <a:lstStyle/>
          <a:p>
            <a:pPr algn="l" marL="0" indent="0" lvl="0">
              <a:lnSpc>
                <a:spcPts val="9360"/>
              </a:lnSpc>
              <a:spcBef>
                <a:spcPct val="0"/>
              </a:spcBef>
            </a:pPr>
            <a:r>
              <a:rPr lang="en-US" sz="7200" spc="86" strike="noStrike" u="none">
                <a:solidFill>
                  <a:srgbClr val="403229">
                    <a:alpha val="80000"/>
                  </a:srgbClr>
                </a:solidFill>
                <a:latin typeface="More Sugar"/>
                <a:ea typeface="More Sugar"/>
                <a:cs typeface="More Sugar"/>
                <a:sym typeface="More Sugar"/>
              </a:rPr>
              <a:t>2.</a:t>
            </a:r>
          </a:p>
        </p:txBody>
      </p:sp>
      <p:grpSp>
        <p:nvGrpSpPr>
          <p:cNvPr name="Group 10" id="10"/>
          <p:cNvGrpSpPr/>
          <p:nvPr/>
        </p:nvGrpSpPr>
        <p:grpSpPr>
          <a:xfrm rot="0">
            <a:off x="11225993" y="-4922098"/>
            <a:ext cx="7062007" cy="8661871"/>
            <a:chOff x="0" y="0"/>
            <a:chExt cx="9416009" cy="11549161"/>
          </a:xfrm>
        </p:grpSpPr>
        <p:sp>
          <p:nvSpPr>
            <p:cNvPr name="Freeform 11" id="11"/>
            <p:cNvSpPr/>
            <p:nvPr/>
          </p:nvSpPr>
          <p:spPr>
            <a:xfrm flipH="false" flipV="false" rot="-5400000">
              <a:off x="-63087" y="63087"/>
              <a:ext cx="9176287" cy="9050113"/>
            </a:xfrm>
            <a:custGeom>
              <a:avLst/>
              <a:gdLst/>
              <a:ahLst/>
              <a:cxnLst/>
              <a:rect r="r" b="b" t="t" l="l"/>
              <a:pathLst>
                <a:path h="9050113" w="9176287">
                  <a:moveTo>
                    <a:pt x="0" y="0"/>
                  </a:moveTo>
                  <a:lnTo>
                    <a:pt x="9176287" y="0"/>
                  </a:lnTo>
                  <a:lnTo>
                    <a:pt x="9176287" y="9050113"/>
                  </a:lnTo>
                  <a:lnTo>
                    <a:pt x="0" y="9050113"/>
                  </a:lnTo>
                  <a:lnTo>
                    <a:pt x="0" y="0"/>
                  </a:lnTo>
                  <a:close/>
                </a:path>
              </a:pathLst>
            </a:custGeom>
            <a:blipFill>
              <a:blip r:embed="rId3">
                <a:alphaModFix amt="19999"/>
              </a:blip>
              <a:stretch>
                <a:fillRect l="0" t="0" r="0" b="0"/>
              </a:stretch>
            </a:blipFill>
          </p:spPr>
        </p:sp>
        <p:sp>
          <p:nvSpPr>
            <p:cNvPr name="Freeform 12" id="12"/>
            <p:cNvSpPr/>
            <p:nvPr/>
          </p:nvSpPr>
          <p:spPr>
            <a:xfrm flipH="true" flipV="false" rot="1442074">
              <a:off x="6904563" y="6674634"/>
              <a:ext cx="1459963" cy="594603"/>
            </a:xfrm>
            <a:custGeom>
              <a:avLst/>
              <a:gdLst/>
              <a:ahLst/>
              <a:cxnLst/>
              <a:rect r="r" b="b" t="t" l="l"/>
              <a:pathLst>
                <a:path h="594603" w="1459963">
                  <a:moveTo>
                    <a:pt x="1459963" y="0"/>
                  </a:moveTo>
                  <a:lnTo>
                    <a:pt x="0" y="0"/>
                  </a:lnTo>
                  <a:lnTo>
                    <a:pt x="0" y="594603"/>
                  </a:lnTo>
                  <a:lnTo>
                    <a:pt x="1459963" y="594603"/>
                  </a:lnTo>
                  <a:lnTo>
                    <a:pt x="1459963"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true" flipV="false" rot="-1377053">
              <a:off x="5682112" y="7137260"/>
              <a:ext cx="3082248" cy="3968007"/>
            </a:xfrm>
            <a:custGeom>
              <a:avLst/>
              <a:gdLst/>
              <a:ahLst/>
              <a:cxnLst/>
              <a:rect r="r" b="b" t="t" l="l"/>
              <a:pathLst>
                <a:path h="3968007" w="3082248">
                  <a:moveTo>
                    <a:pt x="3082247" y="0"/>
                  </a:moveTo>
                  <a:lnTo>
                    <a:pt x="0" y="0"/>
                  </a:lnTo>
                  <a:lnTo>
                    <a:pt x="0" y="3968007"/>
                  </a:lnTo>
                  <a:lnTo>
                    <a:pt x="3082247" y="3968007"/>
                  </a:lnTo>
                  <a:lnTo>
                    <a:pt x="3082247"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084308"/>
            <a:ext cx="11669564" cy="1143000"/>
          </a:xfrm>
          <a:prstGeom prst="rect">
            <a:avLst/>
          </a:prstGeom>
        </p:spPr>
        <p:txBody>
          <a:bodyPr anchor="t" rtlCol="false" tIns="0" lIns="0" bIns="0" rIns="0">
            <a:spAutoFit/>
          </a:bodyPr>
          <a:lstStyle/>
          <a:p>
            <a:pPr algn="l" marL="0" indent="0" lvl="0">
              <a:lnSpc>
                <a:spcPts val="8999"/>
              </a:lnSpc>
            </a:pPr>
            <a:r>
              <a:rPr lang="en-US" sz="7499" spc="89">
                <a:solidFill>
                  <a:srgbClr val="915833">
                    <a:alpha val="80000"/>
                  </a:srgbClr>
                </a:solidFill>
                <a:latin typeface="More Sugar"/>
                <a:ea typeface="More Sugar"/>
                <a:cs typeface="More Sugar"/>
                <a:sym typeface="More Sugar"/>
              </a:rPr>
              <a:t>Research Question 3</a:t>
            </a:r>
          </a:p>
        </p:txBody>
      </p:sp>
      <p:sp>
        <p:nvSpPr>
          <p:cNvPr name="Freeform 4" id="4"/>
          <p:cNvSpPr/>
          <p:nvPr/>
        </p:nvSpPr>
        <p:spPr>
          <a:xfrm flipH="false" flipV="false" rot="-5400000">
            <a:off x="971333" y="8314108"/>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3">
              <a:alphaModFix amt="19999"/>
            </a:blip>
            <a:stretch>
              <a:fillRect l="0" t="0" r="0" b="0"/>
            </a:stretch>
          </a:blipFill>
        </p:spPr>
      </p:sp>
      <p:sp>
        <p:nvSpPr>
          <p:cNvPr name="Freeform 5" id="5"/>
          <p:cNvSpPr/>
          <p:nvPr/>
        </p:nvSpPr>
        <p:spPr>
          <a:xfrm flipH="true" flipV="false" rot="1442074">
            <a:off x="16342908" y="226833"/>
            <a:ext cx="1060778" cy="432026"/>
          </a:xfrm>
          <a:custGeom>
            <a:avLst/>
            <a:gdLst/>
            <a:ahLst/>
            <a:cxnLst/>
            <a:rect r="r" b="b" t="t" l="l"/>
            <a:pathLst>
              <a:path h="432026" w="1060778">
                <a:moveTo>
                  <a:pt x="1060778" y="0"/>
                </a:moveTo>
                <a:lnTo>
                  <a:pt x="0" y="0"/>
                </a:lnTo>
                <a:lnTo>
                  <a:pt x="0" y="432026"/>
                </a:lnTo>
                <a:lnTo>
                  <a:pt x="1060778" y="432026"/>
                </a:lnTo>
                <a:lnTo>
                  <a:pt x="1060778"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true" flipV="false" rot="0">
            <a:off x="0" y="7597862"/>
            <a:ext cx="2033966" cy="2689138"/>
          </a:xfrm>
          <a:custGeom>
            <a:avLst/>
            <a:gdLst/>
            <a:ahLst/>
            <a:cxnLst/>
            <a:rect r="r" b="b" t="t" l="l"/>
            <a:pathLst>
              <a:path h="2689138" w="2033966">
                <a:moveTo>
                  <a:pt x="2033966" y="0"/>
                </a:moveTo>
                <a:lnTo>
                  <a:pt x="0" y="0"/>
                </a:lnTo>
                <a:lnTo>
                  <a:pt x="0" y="2689138"/>
                </a:lnTo>
                <a:lnTo>
                  <a:pt x="2033966" y="2689138"/>
                </a:lnTo>
                <a:lnTo>
                  <a:pt x="203396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310861" y="6415249"/>
            <a:ext cx="4744582" cy="3682982"/>
          </a:xfrm>
          <a:custGeom>
            <a:avLst/>
            <a:gdLst/>
            <a:ahLst/>
            <a:cxnLst/>
            <a:rect r="r" b="b" t="t" l="l"/>
            <a:pathLst>
              <a:path h="3682982" w="4744582">
                <a:moveTo>
                  <a:pt x="0" y="0"/>
                </a:moveTo>
                <a:lnTo>
                  <a:pt x="4744582" y="0"/>
                </a:lnTo>
                <a:lnTo>
                  <a:pt x="4744582" y="3682982"/>
                </a:lnTo>
                <a:lnTo>
                  <a:pt x="0" y="3682982"/>
                </a:lnTo>
                <a:lnTo>
                  <a:pt x="0" y="0"/>
                </a:lnTo>
                <a:close/>
              </a:path>
            </a:pathLst>
          </a:custGeom>
          <a:blipFill>
            <a:blip r:embed="rId8"/>
            <a:stretch>
              <a:fillRect l="0" t="0" r="0" b="0"/>
            </a:stretch>
          </a:blipFill>
        </p:spPr>
      </p:sp>
      <p:sp>
        <p:nvSpPr>
          <p:cNvPr name="TextBox 8" id="8"/>
          <p:cNvSpPr txBox="true"/>
          <p:nvPr/>
        </p:nvSpPr>
        <p:spPr>
          <a:xfrm rot="0">
            <a:off x="1028700" y="2588810"/>
            <a:ext cx="10297499" cy="976630"/>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1C0E04"/>
                </a:solidFill>
                <a:latin typeface="Playpen Sans Bold"/>
                <a:ea typeface="Playpen Sans Bold"/>
                <a:cs typeface="Playpen Sans Bold"/>
                <a:sym typeface="Playpen Sans Bold"/>
              </a:rPr>
              <a:t>H</a:t>
            </a:r>
            <a:r>
              <a:rPr lang="en-US" b="true" sz="2799" strike="noStrike" u="none">
                <a:solidFill>
                  <a:srgbClr val="1C0E04"/>
                </a:solidFill>
                <a:latin typeface="Playpen Sans Bold"/>
                <a:ea typeface="Playpen Sans Bold"/>
                <a:cs typeface="Playpen Sans Bold"/>
                <a:sym typeface="Playpen Sans Bold"/>
              </a:rPr>
              <a:t>ow do medication adherence and air pollution jointly affect patient outcomes?</a:t>
            </a:r>
          </a:p>
        </p:txBody>
      </p:sp>
      <p:grpSp>
        <p:nvGrpSpPr>
          <p:cNvPr name="Group 9" id="9"/>
          <p:cNvGrpSpPr/>
          <p:nvPr/>
        </p:nvGrpSpPr>
        <p:grpSpPr>
          <a:xfrm rot="0">
            <a:off x="10022420" y="-4622814"/>
            <a:ext cx="8145251" cy="8391374"/>
            <a:chOff x="0" y="0"/>
            <a:chExt cx="10860335" cy="11188499"/>
          </a:xfrm>
        </p:grpSpPr>
        <p:sp>
          <p:nvSpPr>
            <p:cNvPr name="Freeform 10" id="10"/>
            <p:cNvSpPr/>
            <p:nvPr/>
          </p:nvSpPr>
          <p:spPr>
            <a:xfrm flipH="false" flipV="false" rot="-5400000">
              <a:off x="-73235" y="73235"/>
              <a:ext cx="10652335" cy="10505865"/>
            </a:xfrm>
            <a:custGeom>
              <a:avLst/>
              <a:gdLst/>
              <a:ahLst/>
              <a:cxnLst/>
              <a:rect r="r" b="b" t="t" l="l"/>
              <a:pathLst>
                <a:path h="10505865" w="10652335">
                  <a:moveTo>
                    <a:pt x="0" y="0"/>
                  </a:moveTo>
                  <a:lnTo>
                    <a:pt x="10652335" y="0"/>
                  </a:lnTo>
                  <a:lnTo>
                    <a:pt x="10652335" y="10505865"/>
                  </a:lnTo>
                  <a:lnTo>
                    <a:pt x="0" y="10505865"/>
                  </a:lnTo>
                  <a:lnTo>
                    <a:pt x="0" y="0"/>
                  </a:lnTo>
                  <a:close/>
                </a:path>
              </a:pathLst>
            </a:custGeom>
            <a:blipFill>
              <a:blip r:embed="rId3">
                <a:alphaModFix amt="19999"/>
              </a:blip>
              <a:stretch>
                <a:fillRect l="0" t="0" r="0" b="0"/>
              </a:stretch>
            </a:blipFill>
          </p:spPr>
        </p:sp>
        <p:sp>
          <p:nvSpPr>
            <p:cNvPr name="Freeform 11" id="11"/>
            <p:cNvSpPr/>
            <p:nvPr/>
          </p:nvSpPr>
          <p:spPr>
            <a:xfrm flipH="true" flipV="false" rot="-1377053">
              <a:off x="7243041" y="6914374"/>
              <a:ext cx="2985994" cy="3844093"/>
            </a:xfrm>
            <a:custGeom>
              <a:avLst/>
              <a:gdLst/>
              <a:ahLst/>
              <a:cxnLst/>
              <a:rect r="r" b="b" t="t" l="l"/>
              <a:pathLst>
                <a:path h="3844093" w="2985994">
                  <a:moveTo>
                    <a:pt x="2985994" y="0"/>
                  </a:moveTo>
                  <a:lnTo>
                    <a:pt x="0" y="0"/>
                  </a:lnTo>
                  <a:lnTo>
                    <a:pt x="0" y="3844093"/>
                  </a:lnTo>
                  <a:lnTo>
                    <a:pt x="2985994" y="3844093"/>
                  </a:lnTo>
                  <a:lnTo>
                    <a:pt x="2985994"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12" id="12"/>
            <p:cNvSpPr txBox="true"/>
            <p:nvPr/>
          </p:nvSpPr>
          <p:spPr>
            <a:xfrm rot="0">
              <a:off x="7840453" y="7752159"/>
              <a:ext cx="1423035" cy="1194223"/>
            </a:xfrm>
            <a:prstGeom prst="rect">
              <a:avLst/>
            </a:prstGeom>
          </p:spPr>
          <p:txBody>
            <a:bodyPr anchor="t" rtlCol="false" tIns="0" lIns="0" bIns="0" rIns="0">
              <a:spAutoFit/>
            </a:bodyPr>
            <a:lstStyle/>
            <a:p>
              <a:pPr algn="l" marL="0" indent="0" lvl="0">
                <a:lnSpc>
                  <a:spcPts val="7280"/>
                </a:lnSpc>
                <a:spcBef>
                  <a:spcPct val="0"/>
                </a:spcBef>
              </a:pPr>
              <a:r>
                <a:rPr lang="en-US" sz="5600" spc="67">
                  <a:solidFill>
                    <a:srgbClr val="915833">
                      <a:alpha val="80000"/>
                    </a:srgbClr>
                  </a:solidFill>
                  <a:latin typeface="More Sugar"/>
                  <a:ea typeface="More Sugar"/>
                  <a:cs typeface="More Sugar"/>
                  <a:sym typeface="More Sugar"/>
                </a:rPr>
                <a:t>3.</a:t>
              </a:r>
            </a:p>
          </p:txBody>
        </p:sp>
      </p:grpSp>
      <p:sp>
        <p:nvSpPr>
          <p:cNvPr name="Freeform 13" id="13"/>
          <p:cNvSpPr/>
          <p:nvPr/>
        </p:nvSpPr>
        <p:spPr>
          <a:xfrm flipH="false" flipV="false" rot="0">
            <a:off x="11534981" y="2645960"/>
            <a:ext cx="5120130" cy="3731295"/>
          </a:xfrm>
          <a:custGeom>
            <a:avLst/>
            <a:gdLst/>
            <a:ahLst/>
            <a:cxnLst/>
            <a:rect r="r" b="b" t="t" l="l"/>
            <a:pathLst>
              <a:path h="3731295" w="5120130">
                <a:moveTo>
                  <a:pt x="0" y="0"/>
                </a:moveTo>
                <a:lnTo>
                  <a:pt x="5120129" y="0"/>
                </a:lnTo>
                <a:lnTo>
                  <a:pt x="5120129" y="3731295"/>
                </a:lnTo>
                <a:lnTo>
                  <a:pt x="0" y="3731295"/>
                </a:lnTo>
                <a:lnTo>
                  <a:pt x="0" y="0"/>
                </a:lnTo>
                <a:close/>
              </a:path>
            </a:pathLst>
          </a:custGeom>
          <a:blipFill>
            <a:blip r:embed="rId11"/>
            <a:stretch>
              <a:fillRect l="0" t="0" r="0" b="0"/>
            </a:stretch>
          </a:blipFill>
        </p:spPr>
      </p:sp>
      <p:sp>
        <p:nvSpPr>
          <p:cNvPr name="TextBox 14" id="14"/>
          <p:cNvSpPr txBox="true"/>
          <p:nvPr/>
        </p:nvSpPr>
        <p:spPr>
          <a:xfrm rot="0">
            <a:off x="1400959" y="3730460"/>
            <a:ext cx="13183359" cy="1653540"/>
          </a:xfrm>
          <a:prstGeom prst="rect">
            <a:avLst/>
          </a:prstGeom>
        </p:spPr>
        <p:txBody>
          <a:bodyPr anchor="t" rtlCol="false" tIns="0" lIns="0" bIns="0" rIns="0">
            <a:spAutoFit/>
          </a:bodyPr>
          <a:lstStyle/>
          <a:p>
            <a:pPr algn="l">
              <a:lnSpc>
                <a:spcPts val="3359"/>
              </a:lnSpc>
            </a:pPr>
            <a:r>
              <a:rPr lang="en-US" sz="2400">
                <a:solidFill>
                  <a:srgbClr val="1C0E04"/>
                </a:solidFill>
                <a:latin typeface="Playpen Sans"/>
                <a:ea typeface="Playpen Sans"/>
                <a:cs typeface="Playpen Sans"/>
                <a:sym typeface="Playpen Sans"/>
              </a:rPr>
              <a:t>Method Used:</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Linear Regression with Interaction Term</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Poisson Regression for validation (count outcome)</a:t>
            </a:r>
          </a:p>
          <a:p>
            <a:pPr algn="l" marL="0" indent="0" lvl="0">
              <a:lnSpc>
                <a:spcPts val="3359"/>
              </a:lnSpc>
              <a:spcBef>
                <a:spcPct val="0"/>
              </a:spcBef>
            </a:pPr>
          </a:p>
        </p:txBody>
      </p:sp>
      <p:sp>
        <p:nvSpPr>
          <p:cNvPr name="TextBox 15" id="15"/>
          <p:cNvSpPr txBox="true"/>
          <p:nvPr/>
        </p:nvSpPr>
        <p:spPr>
          <a:xfrm rot="0">
            <a:off x="1400959" y="5345900"/>
            <a:ext cx="9511198" cy="2910840"/>
          </a:xfrm>
          <a:prstGeom prst="rect">
            <a:avLst/>
          </a:prstGeom>
        </p:spPr>
        <p:txBody>
          <a:bodyPr anchor="t" rtlCol="false" tIns="0" lIns="0" bIns="0" rIns="0">
            <a:spAutoFit/>
          </a:bodyPr>
          <a:lstStyle/>
          <a:p>
            <a:pPr algn="l">
              <a:lnSpc>
                <a:spcPts val="3359"/>
              </a:lnSpc>
            </a:pPr>
            <a:r>
              <a:rPr lang="en-US" sz="2400">
                <a:solidFill>
                  <a:srgbClr val="1C0E04"/>
                </a:solidFill>
                <a:latin typeface="Playpen Sans"/>
                <a:ea typeface="Playpen Sans"/>
                <a:cs typeface="Playpen Sans"/>
                <a:sym typeface="Playpen Sans"/>
              </a:rPr>
              <a:t>Key Results:</a:t>
            </a:r>
          </a:p>
          <a:p>
            <a:pPr algn="l" marL="518160" indent="-259080" lvl="1">
              <a:lnSpc>
                <a:spcPts val="3359"/>
              </a:lnSpc>
              <a:buFont typeface="Arial"/>
              <a:buChar char="•"/>
            </a:pPr>
            <a:r>
              <a:rPr lang="en-US" sz="2400">
                <a:solidFill>
                  <a:srgbClr val="1C0E04"/>
                </a:solidFill>
                <a:latin typeface="Playpen Sans"/>
                <a:ea typeface="Playpen Sans"/>
                <a:cs typeface="Playpen Sans"/>
                <a:sym typeface="Playpen Sans"/>
              </a:rPr>
              <a:t>Interaction term is statistically significant</a:t>
            </a:r>
          </a:p>
          <a:p>
            <a:pPr algn="l" marL="518160" indent="-259080" lvl="1">
              <a:lnSpc>
                <a:spcPts val="3359"/>
              </a:lnSpc>
              <a:buFont typeface="Arial"/>
              <a:buChar char="•"/>
            </a:pPr>
            <a:r>
              <a:rPr lang="en-US" sz="2400" strike="noStrike" u="none">
                <a:solidFill>
                  <a:srgbClr val="1C0E04"/>
                </a:solidFill>
                <a:latin typeface="Playpen Sans"/>
                <a:ea typeface="Playpen Sans"/>
                <a:cs typeface="Playpen Sans"/>
                <a:sym typeface="Playpen Sans"/>
              </a:rPr>
              <a:t>High pollution </a:t>
            </a:r>
            <a:r>
              <a:rPr lang="en-US" sz="2400" strike="noStrike" u="none">
                <a:solidFill>
                  <a:srgbClr val="1C0E04"/>
                </a:solidFill>
                <a:latin typeface="Playpen Sans"/>
                <a:ea typeface="Playpen Sans"/>
                <a:cs typeface="Playpen Sans"/>
                <a:sym typeface="Playpen Sans"/>
              </a:rPr>
              <a:t>weakens the benefit of me</a:t>
            </a:r>
            <a:r>
              <a:rPr lang="en-US" sz="2400" strike="noStrike" u="none">
                <a:solidFill>
                  <a:srgbClr val="1C0E04"/>
                </a:solidFill>
                <a:latin typeface="Playpen Sans"/>
                <a:ea typeface="Playpen Sans"/>
                <a:cs typeface="Playpen Sans"/>
                <a:sym typeface="Playpen Sans"/>
              </a:rPr>
              <a:t>dication adh</a:t>
            </a:r>
            <a:r>
              <a:rPr lang="en-US" sz="2400" strike="noStrike" u="none">
                <a:solidFill>
                  <a:srgbClr val="1C0E04"/>
                </a:solidFill>
                <a:latin typeface="Playpen Sans"/>
                <a:ea typeface="Playpen Sans"/>
                <a:cs typeface="Playpen Sans"/>
                <a:sym typeface="Playpen Sans"/>
              </a:rPr>
              <a:t>erence</a:t>
            </a:r>
          </a:p>
          <a:p>
            <a:pPr algn="l" marL="518160" indent="-259080" lvl="1">
              <a:lnSpc>
                <a:spcPts val="3359"/>
              </a:lnSpc>
              <a:buFont typeface="Arial"/>
              <a:buChar char="•"/>
            </a:pPr>
            <a:r>
              <a:rPr lang="en-US" sz="2400" strike="noStrike" u="none">
                <a:solidFill>
                  <a:srgbClr val="1C0E04"/>
                </a:solidFill>
                <a:latin typeface="Playpen Sans"/>
                <a:ea typeface="Playpen Sans"/>
                <a:cs typeface="Playpen Sans"/>
                <a:sym typeface="Playpen Sans"/>
              </a:rPr>
              <a:t>Patients with low adherence under high pollution conditions show the highest ER visit rates</a:t>
            </a:r>
          </a:p>
          <a:p>
            <a:pPr algn="l" marL="0" indent="0" lvl="0">
              <a:lnSpc>
                <a:spcPts val="33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DAG69uQLxag</dc:identifier>
  <dcterms:modified xsi:type="dcterms:W3CDTF">2011-08-01T06:04:30Z</dcterms:modified>
  <cp:revision>1</cp:revision>
  <dc:title>White and Peach Cute Hand Drawn Playful Group Project Presentation</dc:title>
</cp:coreProperties>
</file>